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8"/>
  </p:handoutMasterIdLst>
  <p:sldIdLst>
    <p:sldId id="273" r:id="rId2"/>
    <p:sldId id="283" r:id="rId3"/>
    <p:sldId id="285" r:id="rId4"/>
    <p:sldId id="284" r:id="rId5"/>
    <p:sldId id="286" r:id="rId6"/>
    <p:sldId id="287"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36F21"/>
    <a:srgbClr val="F9C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6" autoAdjust="0"/>
    <p:restoredTop sz="94694" autoAdjust="0"/>
  </p:normalViewPr>
  <p:slideViewPr>
    <p:cSldViewPr snapToGrid="0" showGuides="1">
      <p:cViewPr varScale="1">
        <p:scale>
          <a:sx n="82" d="100"/>
          <a:sy n="82" d="100"/>
        </p:scale>
        <p:origin x="3546" y="90"/>
      </p:cViewPr>
      <p:guideLst>
        <p:guide orient="horz" pos="2808"/>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4" d="100"/>
          <a:sy n="54" d="100"/>
        </p:scale>
        <p:origin x="279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A2156-85C5-417A-88CE-89CAB28EB447}" type="datetimeFigureOut">
              <a:rPr lang="en-US" smtClean="0"/>
              <a:t>30/12/2025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C15EC-4E94-4D2A-9F6B-3FFB8F90206C}" type="slidenum">
              <a:rPr lang="en-US" smtClean="0"/>
              <a:t>‹#›</a:t>
            </a:fld>
            <a:endParaRPr lang="en-US"/>
          </a:p>
        </p:txBody>
      </p:sp>
    </p:spTree>
    <p:extLst>
      <p:ext uri="{BB962C8B-B14F-4D97-AF65-F5344CB8AC3E}">
        <p14:creationId xmlns:p14="http://schemas.microsoft.com/office/powerpoint/2010/main" val="28076976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225700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7319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282150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858000" cy="9144000"/>
          </a:xfrm>
          <a:prstGeom prst="rect">
            <a:avLst/>
          </a:prstGeom>
        </p:spPr>
        <p:txBody>
          <a:bodyPr/>
          <a:lstStyle>
            <a:lvl1pPr>
              <a:lnSpc>
                <a:spcPct val="100000"/>
              </a:lnSpc>
              <a:spcBef>
                <a:spcPts val="0"/>
              </a:spcBef>
              <a:defRPr/>
            </a:lvl1pPr>
          </a:lstStyle>
          <a:p>
            <a:endParaRPr lang="en-US"/>
          </a:p>
        </p:txBody>
      </p:sp>
      <p:sp>
        <p:nvSpPr>
          <p:cNvPr id="5" name="object 7">
            <a:extLst>
              <a:ext uri="{FF2B5EF4-FFF2-40B4-BE49-F238E27FC236}">
                <a16:creationId xmlns:a16="http://schemas.microsoft.com/office/drawing/2014/main" id="{9616999E-1C22-40A1-B74B-86227075512C}"/>
              </a:ext>
            </a:extLst>
          </p:cNvPr>
          <p:cNvSpPr/>
          <p:nvPr userDrawn="1"/>
        </p:nvSpPr>
        <p:spPr>
          <a:xfrm>
            <a:off x="1651270" y="5996674"/>
            <a:ext cx="5013299" cy="1582057"/>
          </a:xfrm>
          <a:custGeom>
            <a:avLst/>
            <a:gdLst/>
            <a:ahLst/>
            <a:cxnLst/>
            <a:rect l="l" t="t" r="r" b="b"/>
            <a:pathLst>
              <a:path w="973455" h="1116329">
                <a:moveTo>
                  <a:pt x="0" y="954303"/>
                </a:moveTo>
                <a:lnTo>
                  <a:pt x="0" y="1115999"/>
                </a:lnTo>
                <a:lnTo>
                  <a:pt x="972845" y="1115999"/>
                </a:lnTo>
                <a:lnTo>
                  <a:pt x="972845" y="0"/>
                </a:lnTo>
                <a:lnTo>
                  <a:pt x="0" y="0"/>
                </a:lnTo>
                <a:lnTo>
                  <a:pt x="0" y="112394"/>
                </a:lnTo>
              </a:path>
            </a:pathLst>
          </a:custGeom>
          <a:ln w="38100">
            <a:solidFill>
              <a:srgbClr val="002060"/>
            </a:solidFill>
          </a:ln>
        </p:spPr>
        <p:txBody>
          <a:bodyPr wrap="square" lIns="0" tIns="0" rIns="0" bIns="0" rtlCol="0"/>
          <a:lstStyle/>
          <a:p>
            <a:endParaRPr sz="996"/>
          </a:p>
        </p:txBody>
      </p:sp>
      <p:sp>
        <p:nvSpPr>
          <p:cNvPr id="9" name="Text Placeholder 8"/>
          <p:cNvSpPr>
            <a:spLocks noGrp="1"/>
          </p:cNvSpPr>
          <p:nvPr>
            <p:ph type="body" sz="quarter" idx="11"/>
          </p:nvPr>
        </p:nvSpPr>
        <p:spPr>
          <a:xfrm>
            <a:off x="1863725" y="6259400"/>
            <a:ext cx="4606925" cy="968375"/>
          </a:xfrm>
          <a:prstGeom prst="rect">
            <a:avLst/>
          </a:prstGeom>
        </p:spPr>
        <p:txBody>
          <a:bodyPr/>
          <a:lstStyle>
            <a:lvl1pPr marL="0" indent="0" algn="ctr">
              <a:spcBef>
                <a:spcPts val="0"/>
              </a:spcBef>
              <a:buFontTx/>
              <a:buNone/>
              <a:defRPr sz="1400">
                <a:latin typeface="Roboto Black" panose="02000000000000000000" pitchFamily="2" charset="0"/>
                <a:ea typeface="Roboto Black" panose="02000000000000000000" pitchFamily="2" charset="0"/>
                <a:cs typeface="Roboto Black" panose="02000000000000000000" pitchFamily="2" charset="0"/>
              </a:defRPr>
            </a:lvl1pPr>
            <a:lvl2pPr marL="342900" indent="0" algn="ctr">
              <a:buFontTx/>
              <a:buNone/>
              <a:defRPr sz="1400">
                <a:latin typeface="Roboto Black" panose="02000000000000000000" pitchFamily="2" charset="0"/>
                <a:ea typeface="Roboto Black" panose="02000000000000000000" pitchFamily="2" charset="0"/>
                <a:cs typeface="Roboto Black" panose="02000000000000000000" pitchFamily="2" charset="0"/>
              </a:defRPr>
            </a:lvl2pPr>
            <a:lvl3pPr marL="685800" indent="0" algn="ctr">
              <a:buFontTx/>
              <a:buNone/>
              <a:defRPr sz="1400">
                <a:latin typeface="Roboto Black" panose="02000000000000000000" pitchFamily="2" charset="0"/>
                <a:ea typeface="Roboto Black" panose="02000000000000000000" pitchFamily="2" charset="0"/>
                <a:cs typeface="Roboto Black" panose="02000000000000000000" pitchFamily="2" charset="0"/>
              </a:defRPr>
            </a:lvl3pPr>
            <a:lvl4pPr marL="1028700" indent="0" algn="ctr">
              <a:buFontTx/>
              <a:buNone/>
              <a:defRPr sz="1400">
                <a:latin typeface="Roboto Black" panose="02000000000000000000" pitchFamily="2" charset="0"/>
                <a:ea typeface="Roboto Black" panose="02000000000000000000" pitchFamily="2" charset="0"/>
                <a:cs typeface="Roboto Black" panose="02000000000000000000" pitchFamily="2" charset="0"/>
              </a:defRPr>
            </a:lvl4pPr>
            <a:lvl5pPr marL="1371600" indent="0" algn="ctr">
              <a:buFontTx/>
              <a:buNone/>
              <a:defRPr sz="14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11" name="Text Placeholder 10"/>
          <p:cNvSpPr>
            <a:spLocks noGrp="1"/>
          </p:cNvSpPr>
          <p:nvPr>
            <p:ph type="body" sz="quarter" idx="12"/>
          </p:nvPr>
        </p:nvSpPr>
        <p:spPr>
          <a:xfrm>
            <a:off x="694531" y="3719512"/>
            <a:ext cx="5468937" cy="1704975"/>
          </a:xfrm>
          <a:prstGeom prst="rect">
            <a:avLst/>
          </a:prstGeom>
        </p:spPr>
        <p:txBody>
          <a:bodyPr/>
          <a:lstStyle>
            <a:lvl1pPr marL="0" indent="0" algn="ctr">
              <a:lnSpc>
                <a:spcPct val="100000"/>
              </a:lnSpc>
              <a:spcBef>
                <a:spcPts val="0"/>
              </a:spcBef>
              <a:buFontTx/>
              <a:buNone/>
              <a:defRPr>
                <a:latin typeface="Roboto Black" panose="02000000000000000000" pitchFamily="2" charset="0"/>
                <a:ea typeface="Roboto Black" panose="02000000000000000000" pitchFamily="2" charset="0"/>
                <a:cs typeface="Roboto Black" panose="02000000000000000000" pitchFamily="2" charset="0"/>
              </a:defRPr>
            </a:lvl1pPr>
            <a:lvl2pPr marL="342900" indent="0" algn="ctr">
              <a:buFontTx/>
              <a:buNone/>
              <a:defRPr>
                <a:latin typeface="Roboto Black" panose="02000000000000000000" pitchFamily="2" charset="0"/>
                <a:ea typeface="Roboto Black" panose="02000000000000000000" pitchFamily="2" charset="0"/>
                <a:cs typeface="Roboto Black" panose="02000000000000000000" pitchFamily="2" charset="0"/>
              </a:defRPr>
            </a:lvl2pPr>
            <a:lvl3pPr marL="685800" indent="0" algn="ctr">
              <a:buFontTx/>
              <a:buNone/>
              <a:defRPr>
                <a:latin typeface="Roboto Black" panose="02000000000000000000" pitchFamily="2" charset="0"/>
                <a:ea typeface="Roboto Black" panose="02000000000000000000" pitchFamily="2" charset="0"/>
                <a:cs typeface="Roboto Black" panose="02000000000000000000" pitchFamily="2" charset="0"/>
              </a:defRPr>
            </a:lvl3pPr>
            <a:lvl4pPr marL="1028700" indent="0" algn="ctr">
              <a:buFontTx/>
              <a:buNone/>
              <a:defRPr>
                <a:latin typeface="Roboto Black" panose="02000000000000000000" pitchFamily="2" charset="0"/>
                <a:ea typeface="Roboto Black" panose="02000000000000000000" pitchFamily="2" charset="0"/>
                <a:cs typeface="Roboto Black" panose="02000000000000000000" pitchFamily="2" charset="0"/>
              </a:defRPr>
            </a:lvl4pPr>
            <a:lvl5pPr marL="1371600" indent="0" algn="ctr">
              <a:buFontTx/>
              <a:buNone/>
              <a:defRPr>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Tree>
    <p:extLst>
      <p:ext uri="{BB962C8B-B14F-4D97-AF65-F5344CB8AC3E}">
        <p14:creationId xmlns:p14="http://schemas.microsoft.com/office/powerpoint/2010/main" val="365742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858000" cy="3190875"/>
          </a:xfrm>
          <a:prstGeom prst="rect">
            <a:avLst/>
          </a:prstGeom>
        </p:spPr>
        <p:txBody>
          <a:bodyPr/>
          <a:lstStyle/>
          <a:p>
            <a:endParaRPr lang="en-US"/>
          </a:p>
        </p:txBody>
      </p:sp>
      <p:sp>
        <p:nvSpPr>
          <p:cNvPr id="5" name="Picture Placeholder 3"/>
          <p:cNvSpPr>
            <a:spLocks noGrp="1"/>
          </p:cNvSpPr>
          <p:nvPr>
            <p:ph type="pic" sz="quarter" idx="11"/>
          </p:nvPr>
        </p:nvSpPr>
        <p:spPr>
          <a:xfrm>
            <a:off x="0" y="5953125"/>
            <a:ext cx="6858000" cy="3190875"/>
          </a:xfrm>
          <a:prstGeom prst="rect">
            <a:avLst/>
          </a:prstGeom>
        </p:spPr>
        <p:txBody>
          <a:bodyPr/>
          <a:lstStyle/>
          <a:p>
            <a:endParaRPr lang="en-US"/>
          </a:p>
        </p:txBody>
      </p:sp>
    </p:spTree>
    <p:extLst>
      <p:ext uri="{BB962C8B-B14F-4D97-AF65-F5344CB8AC3E}">
        <p14:creationId xmlns:p14="http://schemas.microsoft.com/office/powerpoint/2010/main" val="165683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6858000" cy="4276725"/>
          </a:xfrm>
          <a:prstGeom prst="rect">
            <a:avLst/>
          </a:prstGeom>
        </p:spPr>
        <p:txBody>
          <a:bodyPr/>
          <a:lstStyle/>
          <a:p>
            <a:endParaRPr lang="en-US"/>
          </a:p>
        </p:txBody>
      </p:sp>
      <p:sp>
        <p:nvSpPr>
          <p:cNvPr id="9" name="Picture Placeholder 7"/>
          <p:cNvSpPr>
            <a:spLocks noGrp="1"/>
          </p:cNvSpPr>
          <p:nvPr>
            <p:ph type="pic" sz="quarter" idx="11"/>
          </p:nvPr>
        </p:nvSpPr>
        <p:spPr>
          <a:xfrm>
            <a:off x="0" y="4867275"/>
            <a:ext cx="6858000" cy="4276725"/>
          </a:xfrm>
          <a:prstGeom prst="rect">
            <a:avLst/>
          </a:prstGeom>
        </p:spPr>
        <p:txBody>
          <a:bodyPr/>
          <a:lstStyle/>
          <a:p>
            <a:endParaRPr lang="en-US"/>
          </a:p>
        </p:txBody>
      </p:sp>
    </p:spTree>
    <p:extLst>
      <p:ext uri="{BB962C8B-B14F-4D97-AF65-F5344CB8AC3E}">
        <p14:creationId xmlns:p14="http://schemas.microsoft.com/office/powerpoint/2010/main" val="272018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71488" y="2434167"/>
            <a:ext cx="5915025"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152102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224505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252751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428450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231571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124112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104621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B21AC277-F7AF-41EC-9A90-30CE6BA84684}" type="datetimeFigureOut">
              <a:rPr lang="en-US" smtClean="0"/>
              <a:t>30/12/2025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B08485EE-DE8A-4D2F-9E5B-CFADCFA20E68}" type="slidenum">
              <a:rPr lang="en-US" smtClean="0"/>
              <a:t>‹#›</a:t>
            </a:fld>
            <a:endParaRPr lang="en-US"/>
          </a:p>
        </p:txBody>
      </p:sp>
    </p:spTree>
    <p:extLst>
      <p:ext uri="{BB962C8B-B14F-4D97-AF65-F5344CB8AC3E}">
        <p14:creationId xmlns:p14="http://schemas.microsoft.com/office/powerpoint/2010/main" val="418871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27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3">
            <a:extLst>
              <a:ext uri="{FF2B5EF4-FFF2-40B4-BE49-F238E27FC236}">
                <a16:creationId xmlns:a16="http://schemas.microsoft.com/office/drawing/2014/main" id="{F1BCA38C-CD41-4EAE-BB45-CDFC0119BFFE}"/>
              </a:ext>
            </a:extLst>
          </p:cNvPr>
          <p:cNvSpPr txBox="1"/>
          <p:nvPr/>
        </p:nvSpPr>
        <p:spPr>
          <a:xfrm>
            <a:off x="0" y="5227130"/>
            <a:ext cx="6858000" cy="2492990"/>
          </a:xfrm>
          <a:prstGeom prst="rect">
            <a:avLst/>
          </a:prstGeom>
          <a:noFill/>
        </p:spPr>
        <p:txBody>
          <a:bodyPr wrap="square" rtlCol="0">
            <a:spAutoFit/>
          </a:bodyPr>
          <a:lstStyle/>
          <a:p>
            <a:pPr algn="ctr"/>
            <a:r>
              <a:rPr lang="en-US" sz="4800" b="1" dirty="0">
                <a:solidFill>
                  <a:srgbClr val="F36F21"/>
                </a:solidFill>
                <a:latin typeface="#9Slide03 Bebas Neue Bold" panose="020B0606020202050201" pitchFamily="34" charset="0"/>
              </a:rPr>
              <a:t>BHUTAN</a:t>
            </a:r>
          </a:p>
          <a:p>
            <a:pPr algn="ctr"/>
            <a:r>
              <a:rPr lang="en-US" sz="2800" b="1" dirty="0">
                <a:solidFill>
                  <a:srgbClr val="FFC000"/>
                </a:solidFill>
                <a:latin typeface="#9Slide03 Bebas Neue Bold" panose="020B0606020202050201" pitchFamily="34" charset="0"/>
                <a:ea typeface="Serpentine" panose="02020800000000000000" pitchFamily="18" charset="0"/>
                <a:cs typeface="Serpentine" panose="02020800000000000000" pitchFamily="18" charset="0"/>
              </a:rPr>
              <a:t>XỨ SỞ HẠNH PHÚC</a:t>
            </a:r>
          </a:p>
          <a:p>
            <a:pPr algn="ctr"/>
            <a:endParaRPr lang="vi-VN" sz="1600" b="1" dirty="0">
              <a:latin typeface="#9Slide03 Bebas Neue Bold" panose="020B0606020202050201" pitchFamily="34" charset="0"/>
              <a:ea typeface="Serpentine" panose="02020800000000000000" pitchFamily="18" charset="0"/>
              <a:cs typeface="Serpentine" panose="02020800000000000000" pitchFamily="18" charset="0"/>
            </a:endParaRPr>
          </a:p>
          <a:p>
            <a:pPr algn="ctr"/>
            <a:r>
              <a:rPr lang="vi-VN" sz="1600" b="1" dirty="0">
                <a:latin typeface="#9Slide03 Bebas Neue Bold" panose="020B0606020202050201" pitchFamily="34" charset="0"/>
                <a:ea typeface="Serpentine" panose="02020800000000000000" pitchFamily="18" charset="0"/>
                <a:cs typeface="Serpentine" panose="02020800000000000000" pitchFamily="18" charset="0"/>
              </a:rPr>
              <a:t>Chinh phục Tiger’s Nest – tu viện huyền bí và linh thiêng nhất Bhutan</a:t>
            </a:r>
          </a:p>
          <a:p>
            <a:pPr algn="ctr"/>
            <a:r>
              <a:rPr lang="vi-VN" sz="1600" b="1" dirty="0">
                <a:latin typeface="#9Slide03 Bebas Neue Bold" panose="020B0606020202050201" pitchFamily="34" charset="0"/>
                <a:ea typeface="Serpentine" panose="02020800000000000000" pitchFamily="18" charset="0"/>
                <a:cs typeface="Serpentine" panose="02020800000000000000" pitchFamily="18" charset="0"/>
              </a:rPr>
              <a:t>Tham qua Dzong – những tòa lâu đài đặc trưng phong cách Bhutan</a:t>
            </a:r>
          </a:p>
          <a:p>
            <a:pPr algn="ctr"/>
            <a:r>
              <a:rPr lang="vi-VN" sz="1600" b="1" dirty="0">
                <a:latin typeface="#9Slide03 Bebas Neue Bold" panose="020B0606020202050201" pitchFamily="34" charset="0"/>
                <a:ea typeface="Serpentine" panose="02020800000000000000" pitchFamily="18" charset="0"/>
                <a:cs typeface="Serpentine" panose="02020800000000000000" pitchFamily="18" charset="0"/>
              </a:rPr>
              <a:t>Mặc trang phục Bhutan trải nghiệm các nghi thức sinh hoạt địa phương</a:t>
            </a:r>
          </a:p>
          <a:p>
            <a:pPr algn="ctr"/>
            <a:r>
              <a:rPr lang="vi-VN" sz="1600" b="1" dirty="0">
                <a:latin typeface="#9Slide03 Bebas Neue Bold" panose="020B0606020202050201" pitchFamily="34" charset="0"/>
                <a:ea typeface="Serpentine" panose="02020800000000000000" pitchFamily="18" charset="0"/>
                <a:cs typeface="Serpentine" panose="02020800000000000000" pitchFamily="18" charset="0"/>
              </a:rPr>
              <a:t>Thưởng thức ẩm thực Bhutan với những nét sáng tạo độc đáo</a:t>
            </a:r>
          </a:p>
        </p:txBody>
      </p:sp>
      <p:sp>
        <p:nvSpPr>
          <p:cNvPr id="16" name="Rectangle 15"/>
          <p:cNvSpPr/>
          <p:nvPr/>
        </p:nvSpPr>
        <p:spPr>
          <a:xfrm>
            <a:off x="0" y="4617030"/>
            <a:ext cx="2654894" cy="338554"/>
          </a:xfrm>
          <a:prstGeom prst="rect">
            <a:avLst/>
          </a:prstGeom>
        </p:spPr>
        <p:txBody>
          <a:bodyPr wrap="square">
            <a:spAutoFit/>
          </a:bodyPr>
          <a:lstStyle/>
          <a:p>
            <a:pPr algn="ctr"/>
            <a:r>
              <a:rPr lang="en-US" sz="1600" b="1" dirty="0" err="1">
                <a:latin typeface="#9Slide03 Bebas Neue Bold" panose="020B0606020202050201" pitchFamily="34" charset="0"/>
              </a:rPr>
              <a:t>Khởi</a:t>
            </a:r>
            <a:r>
              <a:rPr lang="en-US" sz="1600" b="1" dirty="0">
                <a:latin typeface="#9Slide03 Bebas Neue Bold" panose="020B0606020202050201" pitchFamily="34" charset="0"/>
              </a:rPr>
              <a:t> </a:t>
            </a:r>
            <a:r>
              <a:rPr lang="en-US" sz="1600" b="1" dirty="0" err="1">
                <a:latin typeface="#9Slide03 Bebas Neue Bold" panose="020B0606020202050201" pitchFamily="34" charset="0"/>
              </a:rPr>
              <a:t>hành</a:t>
            </a:r>
            <a:endParaRPr lang="en-US" sz="1600" b="1" dirty="0">
              <a:latin typeface="#9Slide03 Bebas Neue Bold" panose="020B0606020202050201" pitchFamily="34" charset="0"/>
            </a:endParaRPr>
          </a:p>
        </p:txBody>
      </p:sp>
      <p:sp>
        <p:nvSpPr>
          <p:cNvPr id="17" name="Rectangle 16"/>
          <p:cNvSpPr/>
          <p:nvPr/>
        </p:nvSpPr>
        <p:spPr>
          <a:xfrm>
            <a:off x="3783366" y="4572000"/>
            <a:ext cx="2948399" cy="584775"/>
          </a:xfrm>
          <a:prstGeom prst="rect">
            <a:avLst/>
          </a:prstGeom>
        </p:spPr>
        <p:txBody>
          <a:bodyPr wrap="square">
            <a:spAutoFit/>
          </a:bodyPr>
          <a:lstStyle/>
          <a:p>
            <a:pPr algn="ct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Thời</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gian</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5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Ngày</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4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Đêm</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Phương</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tiện</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Máy</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bay +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Ô</a:t>
            </a:r>
            <a:r>
              <a:rPr lang="en-US" sz="1600" b="1" dirty="0">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err="1">
                <a:latin typeface="#9Slide03 Bebas Neue Bold" panose="020B0606020202050201" pitchFamily="34" charset="0"/>
                <a:ea typeface="Serpentine" panose="02020800000000000000" pitchFamily="18" charset="0"/>
                <a:cs typeface="Serpentine" panose="02020800000000000000" pitchFamily="18" charset="0"/>
              </a:rPr>
              <a:t>tô</a:t>
            </a:r>
            <a:endParaRPr lang="en-US" sz="1600" dirty="0"/>
          </a:p>
        </p:txBody>
      </p:sp>
      <p:pic>
        <p:nvPicPr>
          <p:cNvPr id="3" name="Picture Placeholder 2" descr="Bhutan và những điều chưa kể">
            <a:extLst>
              <a:ext uri="{FF2B5EF4-FFF2-40B4-BE49-F238E27FC236}">
                <a16:creationId xmlns:a16="http://schemas.microsoft.com/office/drawing/2014/main" id="{338E71C8-A810-5A91-893C-B3AAFB19E5C0}"/>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3247" b="3247"/>
          <a:stretch/>
        </p:blipFill>
        <p:spPr bwMode="auto">
          <a:xfrm>
            <a:off x="539113" y="723126"/>
            <a:ext cx="6014100" cy="37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6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43E5-9B4F-BBA9-9ED5-3553B2444E47}"/>
            </a:ext>
          </a:extLst>
        </p:cNvPr>
        <p:cNvGrpSpPr/>
        <p:nvPr/>
      </p:nvGrpSpPr>
      <p:grpSpPr>
        <a:xfrm>
          <a:off x="0" y="0"/>
          <a:ext cx="0" cy="0"/>
          <a:chOff x="0" y="0"/>
          <a:chExt cx="0" cy="0"/>
        </a:xfrm>
      </p:grpSpPr>
      <p:sp>
        <p:nvSpPr>
          <p:cNvPr id="4" name="Text Placeholder 14">
            <a:extLst>
              <a:ext uri="{FF2B5EF4-FFF2-40B4-BE49-F238E27FC236}">
                <a16:creationId xmlns:a16="http://schemas.microsoft.com/office/drawing/2014/main" id="{E11DF281-69D3-F56F-1F13-5A2FB8FD9F00}"/>
              </a:ext>
            </a:extLst>
          </p:cNvPr>
          <p:cNvSpPr txBox="1">
            <a:spLocks/>
          </p:cNvSpPr>
          <p:nvPr/>
        </p:nvSpPr>
        <p:spPr>
          <a:xfrm>
            <a:off x="511774" y="5044593"/>
            <a:ext cx="6014100" cy="36447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Quý khách tập trung tại ga đi quốc tế</a:t>
            </a:r>
            <a:r>
              <a:rPr lang="vi-VN" sz="1200" b="1" dirty="0">
                <a:latin typeface="Times New Roman" panose="02020603050405020304" pitchFamily="18" charset="0"/>
                <a:cs typeface="Times New Roman" panose="02020603050405020304" pitchFamily="18" charset="0"/>
              </a:rPr>
              <a:t> sân bay Nội Bài </a:t>
            </a:r>
            <a:r>
              <a:rPr lang="vi-VN" sz="1200" dirty="0">
                <a:latin typeface="Times New Roman" panose="02020603050405020304" pitchFamily="18" charset="0"/>
                <a:cs typeface="Times New Roman" panose="02020603050405020304" pitchFamily="18" charset="0"/>
              </a:rPr>
              <a:t>để làm thủ tục đáp chuyến bay thẳng đi </a:t>
            </a:r>
            <a:r>
              <a:rPr lang="vi-VN" sz="1200" b="1" dirty="0">
                <a:latin typeface="Times New Roman" panose="02020603050405020304" pitchFamily="18" charset="0"/>
                <a:cs typeface="Times New Roman" panose="02020603050405020304" pitchFamily="18" charset="0"/>
              </a:rPr>
              <a:t>Paro – Bhutan</a:t>
            </a:r>
            <a:r>
              <a:rPr lang="vi-VN" sz="1200" dirty="0">
                <a:latin typeface="Times New Roman" panose="02020603050405020304" pitchFamily="18" charset="0"/>
                <a:cs typeface="Times New Roman" panose="02020603050405020304" pitchFamily="18" charset="0"/>
              </a:rPr>
              <a:t>. </a:t>
            </a:r>
          </a:p>
          <a:p>
            <a:pPr marL="0" indent="0" algn="just">
              <a:spcBef>
                <a:spcPts val="0"/>
              </a:spcBef>
              <a:spcAft>
                <a:spcPts val="0"/>
              </a:spcAft>
              <a:buNone/>
              <a:defRPr/>
            </a:pPr>
            <a:r>
              <a:rPr lang="vi-VN" sz="1200" b="1" dirty="0">
                <a:latin typeface="Times New Roman" panose="02020603050405020304" pitchFamily="18" charset="0"/>
                <a:cs typeface="Times New Roman" panose="02020603050405020304" pitchFamily="18" charset="0"/>
              </a:rPr>
              <a:t>Chuyến bay: B3 HAN-PBH, đáp lúc 0920</a:t>
            </a:r>
          </a:p>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Đến sân bay quốc tế </a:t>
            </a:r>
            <a:r>
              <a:rPr lang="vi-VN" sz="1200" b="1" dirty="0">
                <a:latin typeface="Times New Roman" panose="02020603050405020304" pitchFamily="18" charset="0"/>
                <a:cs typeface="Times New Roman" panose="02020603050405020304" pitchFamily="18" charset="0"/>
              </a:rPr>
              <a:t>Paro</a:t>
            </a:r>
            <a:r>
              <a:rPr lang="vi-VN" sz="1200" dirty="0">
                <a:latin typeface="Times New Roman" panose="02020603050405020304" pitchFamily="18" charset="0"/>
                <a:cs typeface="Times New Roman" panose="02020603050405020304" pitchFamily="18" charset="0"/>
              </a:rPr>
              <a:t>, Quý khách làm thủ tục nhập cảnh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hành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Hướng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xế</a:t>
            </a:r>
            <a:r>
              <a:rPr lang="vi-VN" sz="1200" dirty="0">
                <a:latin typeface="Times New Roman" panose="02020603050405020304" pitchFamily="18" charset="0"/>
                <a:cs typeface="Times New Roman" panose="02020603050405020304" pitchFamily="18" charset="0"/>
              </a:rPr>
              <a:t> đón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đoàn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a:t>
            </a:r>
            <a:r>
              <a:rPr lang="en-US" sz="1200" dirty="0">
                <a:latin typeface="Times New Roman" panose="02020603050405020304" pitchFamily="18" charset="0"/>
                <a:cs typeface="Times New Roman" panose="02020603050405020304" pitchFamily="18" charset="0"/>
              </a:rPr>
              <a:t> Thimphu,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dừng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chân</a:t>
            </a:r>
            <a:r>
              <a:rPr lang="vi-VN" sz="1200" dirty="0">
                <a:latin typeface="Times New Roman" panose="02020603050405020304" pitchFamily="18" charset="0"/>
                <a:cs typeface="Times New Roman" panose="02020603050405020304" pitchFamily="18" charset="0"/>
              </a:rPr>
              <a:t> chiêm ngưỡng:</a:t>
            </a:r>
          </a:p>
          <a:p>
            <a:pPr algn="just">
              <a:spcBef>
                <a:spcPts val="0"/>
              </a:spcBef>
              <a:defRPr/>
            </a:pPr>
            <a:r>
              <a:rPr lang="vi-VN" sz="1200" i="1" dirty="0">
                <a:latin typeface="Times New Roman" panose="02020603050405020304" pitchFamily="18" charset="0"/>
                <a:cs typeface="Times New Roman" panose="02020603050405020304" pitchFamily="18" charset="0"/>
              </a:rPr>
              <a:t>Chụp ảnh với </a:t>
            </a:r>
            <a:r>
              <a:rPr lang="vi-VN" sz="1200" b="1" i="1" dirty="0">
                <a:latin typeface="Times New Roman" panose="02020603050405020304" pitchFamily="18" charset="0"/>
                <a:cs typeface="Times New Roman" panose="02020603050405020304" pitchFamily="18" charset="0"/>
              </a:rPr>
              <a:t>Tachogang Lhakhang - </a:t>
            </a:r>
            <a:r>
              <a:rPr lang="vi-VN" sz="1200" i="1" dirty="0">
                <a:latin typeface="Times New Roman" panose="02020603050405020304" pitchFamily="18" charset="0"/>
                <a:cs typeface="Times New Roman" panose="02020603050405020304" pitchFamily="18" charset="0"/>
              </a:rPr>
              <a:t>ngôi đền được xây dựng vào thế kỷ 14 bởi Ngài Thangtong Gyalpo, một hành giả vĩ đại, người đã xây dựng 108 cây cầu sắt trên khắp Tây Tạng và Bhutan</a:t>
            </a:r>
          </a:p>
          <a:p>
            <a:pPr algn="just">
              <a:spcBef>
                <a:spcPts val="0"/>
              </a:spcBef>
              <a:defRPr/>
            </a:pPr>
            <a:r>
              <a:rPr lang="vi-VN" sz="1200" b="1" i="0" u="none" strike="noStrike" dirty="0">
                <a:solidFill>
                  <a:srgbClr val="000000"/>
                </a:solidFill>
                <a:effectLst/>
                <a:latin typeface="Times New Roman" panose="02020603050405020304" pitchFamily="18" charset="0"/>
                <a:cs typeface="Times New Roman" panose="02020603050405020304" pitchFamily="18" charset="0"/>
              </a:rPr>
              <a:t>Chuzom </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Hạ lưu sông Pa Chhu và Chuzom, nơi hai con sông gặp nhau, bạn có thể thấy ba phong cách khác nhau của tháp Chorten Nepal, Tây Tạng và Bhutan. </a:t>
            </a:r>
          </a:p>
          <a:p>
            <a:pPr marL="0" indent="0" algn="just">
              <a:spcBef>
                <a:spcPts val="0"/>
              </a:spcBef>
              <a:buNone/>
              <a:defRPr/>
            </a:pPr>
            <a:r>
              <a:rPr lang="en-US" sz="1200" dirty="0" err="1">
                <a:latin typeface="Times New Roman" panose="02020603050405020304" pitchFamily="18" charset="0"/>
                <a:cs typeface="Times New Roman" panose="02020603050405020304" pitchFamily="18" charset="0"/>
              </a:rPr>
              <a:t>Đến</a:t>
            </a:r>
            <a:r>
              <a:rPr lang="en-US" sz="1200" dirty="0">
                <a:latin typeface="Times New Roman" panose="02020603050405020304" pitchFamily="18" charset="0"/>
                <a:cs typeface="Times New Roman" panose="02020603050405020304" pitchFamily="18" charset="0"/>
              </a:rPr>
              <a:t> Thimphu, t</a:t>
            </a:r>
            <a:r>
              <a:rPr lang="vi-VN" sz="1200" dirty="0">
                <a:latin typeface="Times New Roman" panose="02020603050405020304" pitchFamily="18" charset="0"/>
                <a:cs typeface="Times New Roman" panose="02020603050405020304" pitchFamily="18" charset="0"/>
              </a:rPr>
              <a:t>ham quan</a:t>
            </a:r>
            <a:endParaRPr lang="en-US" sz="1200" i="1" dirty="0">
              <a:latin typeface="Times New Roman" panose="02020603050405020304" pitchFamily="18" charset="0"/>
              <a:cs typeface="Times New Roman" panose="02020603050405020304" pitchFamily="18" charset="0"/>
            </a:endParaRPr>
          </a:p>
          <a:p>
            <a:pPr algn="just">
              <a:spcBef>
                <a:spcPts val="0"/>
              </a:spcBef>
              <a:defRPr/>
            </a:pPr>
            <a:r>
              <a:rPr lang="vi-VN" sz="1200" b="1" dirty="0">
                <a:solidFill>
                  <a:srgbClr val="000000"/>
                </a:solidFill>
                <a:latin typeface="Times New Roman" panose="02020603050405020304" pitchFamily="18" charset="0"/>
                <a:cs typeface="Times New Roman" panose="02020603050405020304" pitchFamily="18" charset="0"/>
              </a:rPr>
              <a:t>Tượng Phật Dordenma </a:t>
            </a:r>
            <a:r>
              <a:rPr lang="vi-VN" sz="1200" b="0" i="1" u="none" strike="noStrike" dirty="0">
                <a:solidFill>
                  <a:srgbClr val="000000"/>
                </a:solidFill>
                <a:effectLst/>
                <a:latin typeface="Times New Roman" panose="02020603050405020304" pitchFamily="18" charset="0"/>
                <a:cs typeface="Times New Roman" panose="02020603050405020304" pitchFamily="18" charset="0"/>
              </a:rPr>
              <a:t>– Bức tượng khổng lồ được làm bằng đồng và mạ vàng nằm trên đỉnh ngọn đồi Thimphu, bên trong gồm 5 tầng chứa đến 125.000 bức tượng phật nhỏ và một thiền đường.</a:t>
            </a:r>
          </a:p>
          <a:p>
            <a:pPr algn="just">
              <a:spcBef>
                <a:spcPts val="0"/>
              </a:spcBef>
              <a:defRPr/>
            </a:pPr>
            <a:r>
              <a:rPr lang="vi-VN" sz="1200" b="1" u="none" strike="noStrike" dirty="0">
                <a:solidFill>
                  <a:srgbClr val="000000"/>
                </a:solidFill>
                <a:effectLst/>
                <a:latin typeface="Times New Roman" panose="02020603050405020304" pitchFamily="18" charset="0"/>
                <a:cs typeface="Times New Roman" panose="02020603050405020304" pitchFamily="18" charset="0"/>
              </a:rPr>
              <a:t>Memorial Chorten </a:t>
            </a:r>
            <a:r>
              <a:rPr lang="vi-VN" sz="1200" b="0" i="1" u="none" strike="noStrike" dirty="0">
                <a:solidFill>
                  <a:srgbClr val="000000"/>
                </a:solidFill>
                <a:effectLst/>
                <a:latin typeface="Times New Roman" panose="02020603050405020304" pitchFamily="18" charset="0"/>
                <a:cs typeface="Times New Roman" panose="02020603050405020304" pitchFamily="18" charset="0"/>
              </a:rPr>
              <a:t>– bảo tháp được xây dựng để tưởng nhớ vị vua thứ ba của Bhutan, Đức vua quá cố, Vua Jigme Dorji Wangchuk, người được nhiều người coi là Cha đẻ của Bhutan hiện đại.</a:t>
            </a:r>
          </a:p>
          <a:p>
            <a:pPr algn="just">
              <a:spcBef>
                <a:spcPts val="0"/>
              </a:spcBef>
              <a:defRPr/>
            </a:pPr>
            <a:r>
              <a:rPr lang="en-US" sz="1200" b="1" dirty="0" err="1">
                <a:solidFill>
                  <a:srgbClr val="000000"/>
                </a:solidFill>
                <a:latin typeface="Times New Roman" panose="02020603050405020304" pitchFamily="18" charset="0"/>
                <a:cs typeface="Times New Roman" panose="02020603050405020304" pitchFamily="18" charset="0"/>
              </a:rPr>
              <a:t>Tashichho</a:t>
            </a:r>
            <a:r>
              <a:rPr lang="en-US" sz="1200" b="1" dirty="0">
                <a:solidFill>
                  <a:srgbClr val="000000"/>
                </a:solidFill>
                <a:latin typeface="Times New Roman" panose="02020603050405020304" pitchFamily="18" charset="0"/>
                <a:cs typeface="Times New Roman" panose="02020603050405020304" pitchFamily="18" charset="0"/>
              </a:rPr>
              <a:t> Dzong </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200" i="1" dirty="0">
                <a:solidFill>
                  <a:srgbClr val="000000"/>
                </a:solidFill>
                <a:latin typeface="Times New Roman" panose="02020603050405020304" pitchFamily="18" charset="0"/>
                <a:cs typeface="Times New Roman" panose="02020603050405020304" pitchFamily="18" charset="0"/>
              </a:rPr>
              <a:t>được xây dựng trên bờ phía tây của sông Wang Chu.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Đây</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là</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trụ</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sở</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của</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Chính</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phủ</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Hoàng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gia</a:t>
            </a:r>
            <a:r>
              <a:rPr lang="en-US" sz="1200" i="1" dirty="0">
                <a:solidFill>
                  <a:srgbClr val="000000"/>
                </a:solidFill>
                <a:latin typeface="Times New Roman" panose="02020603050405020304" pitchFamily="18" charset="0"/>
                <a:cs typeface="Times New Roman" panose="02020603050405020304" pitchFamily="18" charset="0"/>
              </a:rPr>
              <a:t> Bhutan </a:t>
            </a:r>
            <a:r>
              <a:rPr lang="en-US" sz="1200" i="1" dirty="0" err="1">
                <a:solidFill>
                  <a:srgbClr val="000000"/>
                </a:solidFill>
                <a:latin typeface="Times New Roman" panose="02020603050405020304" pitchFamily="18" charset="0"/>
                <a:cs typeface="Times New Roman" panose="02020603050405020304" pitchFamily="18" charset="0"/>
              </a:rPr>
              <a:t>kể</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từ</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năm</a:t>
            </a:r>
            <a:r>
              <a:rPr lang="en-US" sz="1200" i="1" dirty="0">
                <a:solidFill>
                  <a:srgbClr val="000000"/>
                </a:solidFill>
                <a:latin typeface="Times New Roman" panose="02020603050405020304" pitchFamily="18" charset="0"/>
                <a:cs typeface="Times New Roman" panose="02020603050405020304" pitchFamily="18" charset="0"/>
              </a:rPr>
              <a:t> 1962 </a:t>
            </a:r>
            <a:r>
              <a:rPr lang="en-US" sz="1200" i="1" dirty="0" err="1">
                <a:solidFill>
                  <a:srgbClr val="000000"/>
                </a:solidFill>
                <a:latin typeface="Times New Roman" panose="02020603050405020304" pitchFamily="18" charset="0"/>
                <a:cs typeface="Times New Roman" panose="02020603050405020304" pitchFamily="18" charset="0"/>
              </a:rPr>
              <a:t>sau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khi</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thủ</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đô</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chuyển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đến</a:t>
            </a:r>
            <a:r>
              <a:rPr lang="en-US" sz="1200" i="1" dirty="0">
                <a:solidFill>
                  <a:srgbClr val="000000"/>
                </a:solidFill>
                <a:latin typeface="Times New Roman" panose="02020603050405020304" pitchFamily="18" charset="0"/>
                <a:cs typeface="Times New Roman" panose="02020603050405020304" pitchFamily="18" charset="0"/>
              </a:rPr>
              <a:t> Thimphu </a:t>
            </a:r>
            <a:r>
              <a:rPr lang="en-US" sz="1200" i="1" dirty="0" err="1">
                <a:solidFill>
                  <a:srgbClr val="000000"/>
                </a:solidFill>
                <a:latin typeface="Times New Roman" panose="02020603050405020304" pitchFamily="18" charset="0"/>
                <a:cs typeface="Times New Roman" panose="02020603050405020304" pitchFamily="18" charset="0"/>
              </a:rPr>
              <a:t>từ</a:t>
            </a:r>
            <a:r>
              <a:rPr lang="en-US" sz="1200" i="1" dirty="0">
                <a:solidFill>
                  <a:srgbClr val="000000"/>
                </a:solidFill>
                <a:latin typeface="Times New Roman" panose="02020603050405020304" pitchFamily="18" charset="0"/>
                <a:cs typeface="Times New Roman" panose="02020603050405020304" pitchFamily="18" charset="0"/>
              </a:rPr>
              <a:t> Punakha.</a:t>
            </a:r>
            <a:endParaRPr lang="en-US" sz="1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defRPr/>
            </a:pPr>
            <a:r>
              <a:rPr lang="en-US" sz="1200" dirty="0" err="1">
                <a:solidFill>
                  <a:srgbClr val="000000"/>
                </a:solidFill>
                <a:latin typeface="Times New Roman" panose="02020603050405020304" pitchFamily="18" charset="0"/>
                <a:cs typeface="Times New Roman" panose="02020603050405020304" pitchFamily="18" charset="0"/>
              </a:rPr>
              <a:t>Nghỉ</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đêm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Thimpu</a:t>
            </a:r>
            <a:r>
              <a:rPr lang="en-US" sz="1200" dirty="0">
                <a:solidFill>
                  <a:srgbClr val="00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D909FEC-62A4-FD01-16D1-46F2EF9B778F}"/>
              </a:ext>
            </a:extLst>
          </p:cNvPr>
          <p:cNvSpPr txBox="1"/>
          <p:nvPr/>
        </p:nvSpPr>
        <p:spPr>
          <a:xfrm>
            <a:off x="511774" y="4644484"/>
            <a:ext cx="6014100" cy="338554"/>
          </a:xfrm>
          <a:prstGeom prst="rect">
            <a:avLst/>
          </a:prstGeom>
          <a:solidFill>
            <a:schemeClr val="accent2"/>
          </a:solidFill>
          <a:ln>
            <a:noFill/>
          </a:ln>
        </p:spPr>
        <p:txBody>
          <a:bodyPr wrap="square" rtlCol="0">
            <a:spAutoFit/>
          </a:bodyPr>
          <a:lstStyle/>
          <a:p>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NGÀY 1: HANOI</a:t>
            </a:r>
            <a:r>
              <a:rPr lang="en-US" sz="1600" b="1" dirty="0">
                <a:solidFill>
                  <a:schemeClr val="bg1"/>
                </a:solidFill>
                <a:latin typeface="#9Slide03 Bebas Neue Bold" panose="020B0606020202050201" pitchFamily="34" charset="0"/>
              </a:rPr>
              <a:t> </a:t>
            </a:r>
            <a:r>
              <a:rPr lang="en-US" sz="1600"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PARO </a:t>
            </a:r>
            <a:r>
              <a:rPr lang="en-US" sz="1600"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THIMPHU</a:t>
            </a:r>
            <a:r>
              <a:rPr lang="en-US" sz="1600"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             </a:t>
            </a:r>
            <a:r>
              <a:rPr lang="en-US" sz="1400" b="1" dirty="0">
                <a:solidFill>
                  <a:schemeClr val="bg1"/>
                </a:solidFill>
                <a:latin typeface="#9Slide03 Bebas Neue Bold" panose="020B0606020202050201" pitchFamily="34" charset="0"/>
              </a:rPr>
              <a:t>(</a:t>
            </a:r>
            <a:r>
              <a:rPr lang="en-US" sz="1400" b="1" dirty="0" err="1">
                <a:solidFill>
                  <a:schemeClr val="bg1"/>
                </a:solidFill>
                <a:latin typeface="#9Slide03 Bebas Neue Bold" panose="020B0606020202050201" pitchFamily="34" charset="0"/>
              </a:rPr>
              <a:t>Ăn</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Trưa</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Tối</a:t>
            </a:r>
            <a:r>
              <a:rPr lang="en-US" sz="1400" b="1" dirty="0">
                <a:solidFill>
                  <a:schemeClr val="bg1"/>
                </a:solidFill>
                <a:latin typeface="#9Slide03 Bebas Neue Bold" panose="020B0606020202050201" pitchFamily="34" charset="0"/>
              </a:rPr>
              <a:t>) </a:t>
            </a:r>
            <a:endParaRPr lang="en-US" sz="14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endParaRPr>
          </a:p>
        </p:txBody>
      </p:sp>
      <p:pic>
        <p:nvPicPr>
          <p:cNvPr id="8" name="Picture Placeholder 2">
            <a:extLst>
              <a:ext uri="{FF2B5EF4-FFF2-40B4-BE49-F238E27FC236}">
                <a16:creationId xmlns:a16="http://schemas.microsoft.com/office/drawing/2014/main" id="{DFCC6F73-88A5-7AF5-09E8-9EBF927F0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426" b="8426"/>
          <a:stretch/>
        </p:blipFill>
        <p:spPr bwMode="auto">
          <a:xfrm>
            <a:off x="511774" y="675110"/>
            <a:ext cx="6014100" cy="37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5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A7D21-97A3-6CA4-F40B-98F82975922C}"/>
            </a:ext>
          </a:extLst>
        </p:cNvPr>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3B8DE60-2A87-4280-3EBA-2D9C3F9285C5}"/>
              </a:ext>
            </a:extLst>
          </p:cNvPr>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t="7555" b="7555"/>
          <a:stretch/>
        </p:blipFill>
        <p:spPr bwMode="auto">
          <a:xfrm>
            <a:off x="539113" y="830371"/>
            <a:ext cx="6014100" cy="3403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10163B-0DFB-CBD6-4138-D48B292A72F6}"/>
              </a:ext>
            </a:extLst>
          </p:cNvPr>
          <p:cNvSpPr txBox="1"/>
          <p:nvPr/>
        </p:nvSpPr>
        <p:spPr>
          <a:xfrm>
            <a:off x="468769" y="4417735"/>
            <a:ext cx="6154789" cy="338554"/>
          </a:xfrm>
          <a:prstGeom prst="rect">
            <a:avLst/>
          </a:prstGeom>
          <a:solidFill>
            <a:schemeClr val="accent2"/>
          </a:solidFill>
          <a:ln>
            <a:noFill/>
          </a:ln>
        </p:spPr>
        <p:txBody>
          <a:bodyPr wrap="square" rtlCol="0">
            <a:spAutoFit/>
          </a:bodyPr>
          <a:lstStyle/>
          <a:p>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NGÀY 2: THIMPU </a:t>
            </a:r>
            <a:r>
              <a:rPr lang="en-US" sz="1600"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a:t>
            </a:r>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 PUNAKHA </a:t>
            </a:r>
            <a:r>
              <a:rPr lang="en-US" sz="1600"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 </a:t>
            </a:r>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THIMPU 	        </a:t>
            </a:r>
            <a:r>
              <a:rPr lang="en-US" sz="1400" b="1" dirty="0">
                <a:solidFill>
                  <a:schemeClr val="bg1"/>
                </a:solidFill>
                <a:latin typeface="#9Slide03 Bebas Neue Bold" panose="020B0606020202050201" pitchFamily="34" charset="0"/>
              </a:rPr>
              <a:t>(</a:t>
            </a:r>
            <a:r>
              <a:rPr lang="en-US" sz="1400" b="1" dirty="0" err="1">
                <a:solidFill>
                  <a:schemeClr val="bg1"/>
                </a:solidFill>
                <a:latin typeface="#9Slide03 Bebas Neue Bold" panose="020B0606020202050201" pitchFamily="34" charset="0"/>
              </a:rPr>
              <a:t>Ăn</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Sáng</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Trưa</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Tối</a:t>
            </a:r>
            <a:r>
              <a:rPr lang="en-US" sz="1400" b="1" dirty="0">
                <a:solidFill>
                  <a:schemeClr val="bg1"/>
                </a:solidFill>
                <a:latin typeface="#9Slide03 Bebas Neue Bold" panose="020B0606020202050201" pitchFamily="34" charset="0"/>
              </a:rPr>
              <a:t>) </a:t>
            </a:r>
            <a:endParaRPr lang="en-US" sz="14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endParaRPr>
          </a:p>
        </p:txBody>
      </p:sp>
      <p:sp>
        <p:nvSpPr>
          <p:cNvPr id="7" name="Rectangle 6">
            <a:extLst>
              <a:ext uri="{FF2B5EF4-FFF2-40B4-BE49-F238E27FC236}">
                <a16:creationId xmlns:a16="http://schemas.microsoft.com/office/drawing/2014/main" id="{16A6E0A9-50C3-34FE-9ACD-80BF479571DF}"/>
              </a:ext>
            </a:extLst>
          </p:cNvPr>
          <p:cNvSpPr/>
          <p:nvPr/>
        </p:nvSpPr>
        <p:spPr>
          <a:xfrm>
            <a:off x="398425" y="4836957"/>
            <a:ext cx="6225133" cy="3600986"/>
          </a:xfrm>
          <a:prstGeom prst="rect">
            <a:avLst/>
          </a:prstGeom>
        </p:spPr>
        <p:txBody>
          <a:bodyPr wrap="square">
            <a:spAutoFit/>
          </a:bodyPr>
          <a:lstStyle/>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Quý khách ăn sáng, trải nghiệm khoác </a:t>
            </a:r>
            <a:r>
              <a:rPr lang="vi-VN" sz="1200" dirty="0">
                <a:solidFill>
                  <a:srgbClr val="0432FF"/>
                </a:solidFill>
                <a:latin typeface="Times New Roman" panose="02020603050405020304" pitchFamily="18" charset="0"/>
                <a:cs typeface="Times New Roman" panose="02020603050405020304" pitchFamily="18" charset="0"/>
              </a:rPr>
              <a:t>trang phục Gho &amp; Kira truyền thống </a:t>
            </a:r>
            <a:r>
              <a:rPr lang="vi-VN" sz="1200" dirty="0">
                <a:latin typeface="Times New Roman" panose="02020603050405020304" pitchFamily="18" charset="0"/>
                <a:cs typeface="Times New Roman" panose="02020603050405020304" pitchFamily="18" charset="0"/>
              </a:rPr>
              <a:t>của người Bhutan và </a:t>
            </a:r>
            <a:r>
              <a:rPr lang="en-US" sz="1200" dirty="0">
                <a:latin typeface="Times New Roman" panose="02020603050405020304" pitchFamily="18" charset="0"/>
                <a:cs typeface="Times New Roman" panose="02020603050405020304" pitchFamily="18" charset="0"/>
              </a:rPr>
              <a:t>di </a:t>
            </a:r>
            <a:r>
              <a:rPr lang="en-US" sz="1200" dirty="0" err="1">
                <a:latin typeface="Times New Roman" panose="02020603050405020304" pitchFamily="18" charset="0"/>
                <a:cs typeface="Times New Roman" panose="02020603050405020304" pitchFamily="18" charset="0"/>
              </a:rPr>
              <a:t>chuyển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a:t>
            </a:r>
            <a:r>
              <a:rPr lang="en-US" sz="1200" dirty="0">
                <a:latin typeface="Times New Roman" panose="02020603050405020304" pitchFamily="18" charset="0"/>
                <a:cs typeface="Times New Roman" panose="02020603050405020304" pitchFamily="18" charset="0"/>
              </a:rPr>
              <a:t> Punakha, </a:t>
            </a:r>
            <a:r>
              <a:rPr lang="en-US" sz="1200" dirty="0" err="1">
                <a:latin typeface="Times New Roman" panose="02020603050405020304" pitchFamily="18" charset="0"/>
                <a:cs typeface="Times New Roman" panose="02020603050405020304" pitchFamily="18" charset="0"/>
              </a:rPr>
              <a:t>cố</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đô</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Bhutan.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đoàn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dừng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tham quan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chụp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tại</a:t>
            </a:r>
            <a:r>
              <a:rPr lang="vi-VN" sz="1200" dirty="0">
                <a:latin typeface="Times New Roman" panose="02020603050405020304" pitchFamily="18" charset="0"/>
                <a:cs typeface="Times New Roman" panose="02020603050405020304" pitchFamily="18" charset="0"/>
              </a:rPr>
              <a:t>:</a:t>
            </a:r>
          </a:p>
          <a:p>
            <a:pPr marL="171450" indent="-171450" algn="just">
              <a:spcBef>
                <a:spcPts val="0"/>
              </a:spcBef>
              <a:spcAft>
                <a:spcPts val="0"/>
              </a:spcAf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Đèo Dochula </a:t>
            </a:r>
            <a:r>
              <a:rPr lang="vi-VN" sz="1200" dirty="0">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một con đèo ngoạn mục nằm ở độ cao 3.100m so với mực nước biển, nổi tiếng với vẻ đẹp hoang sơ và yên bình. Tọa lạc trên đèo có 108 bảo tháp chortens, với mỗi bảo tháp tượng trưng cho mỗi binh sĩ đã hy sinh trong trận chiến với quân nổi dậy ở bang Assam của Ấn Độ và đặc biệt đánh dấu chiến thắng của Vua Jigme Singye Wangchuck</a:t>
            </a:r>
            <a:r>
              <a:rPr lang="vi-VN"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Cầu treo Punakha </a:t>
            </a:r>
            <a:r>
              <a:rPr lang="vi-VN" sz="1200" dirty="0">
                <a:latin typeface="Times New Roman" panose="02020603050405020304" pitchFamily="18" charset="0"/>
                <a:cs typeface="Times New Roman" panose="02020603050405020304" pitchFamily="18" charset="0"/>
              </a:rPr>
              <a:t>–</a:t>
            </a:r>
            <a:r>
              <a:rPr lang="vi-VN" sz="1200" b="1" dirty="0">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không chỉ được biết đến là cây cầu treo dài nhất Bhutan, mà còn là chứng nhân lịch sử thăng trầm của cố đô Punakha quyền lực.</a:t>
            </a:r>
          </a:p>
          <a:p>
            <a:pPr marL="171450" indent="-171450" algn="jus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Punakha Dzong </a:t>
            </a:r>
            <a:r>
              <a:rPr lang="vi-VN" sz="1200" dirty="0">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xây dựng bởi Zhabdrung Ngawang Namgyal Wangchuck vào năm 1638 và được cho là Dzong đẹp nhất nước, nằm giữa dòng sông Pho Chu (Giống đực) và dòng sông Mochu (Giống cái). Tất cả các vị vua của Bhutan đã được trao vương miện ở đây. </a:t>
            </a:r>
          </a:p>
          <a:p>
            <a:pPr algn="just">
              <a:defRPr/>
            </a:pPr>
            <a:r>
              <a:rPr lang="en-US" sz="1200" i="1" dirty="0" err="1">
                <a:latin typeface="Times New Roman" panose="02020603050405020304" pitchFamily="18" charset="0"/>
                <a:cs typeface="Times New Roman" panose="02020603050405020304" pitchFamily="18" charset="0"/>
              </a:rPr>
              <a:t>Đoàn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ăn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trưa</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tại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nhà</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hàng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địa</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sau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đó</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tham</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gia</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hoạt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động</a:t>
            </a:r>
            <a:r>
              <a:rPr lang="en-US" sz="1200" i="1"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Làng Chimi Lhakhang </a:t>
            </a:r>
            <a:r>
              <a:rPr lang="vi-VN" sz="1200" dirty="0">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ngôi làng mang nét văn hóa đặc trưng bản địa với  những bức vẽ sống động trên tường về sinh thực khí nam. Viếng ngôi đền linh thiêng Chimi Lhakhang trong làng. </a:t>
            </a:r>
          </a:p>
          <a:p>
            <a:pPr marL="171450" indent="-171450" algn="jus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Đền Chimi Lhakhang </a:t>
            </a:r>
            <a:r>
              <a:rPr lang="vi-VN" sz="1200" dirty="0">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còn gọi là ngôi đền của Devine Madman (Thánh Nhân Điên) hoặc Lama Drukpa Kuenley. Người dân địa phương coi đây là ngôi đền thờ phồn thực linh thiêng và tin rằng những cặp vợ chồng hiếm muộn tới đây cầu xin sẽ sớm có con.</a:t>
            </a:r>
          </a:p>
          <a:p>
            <a:pPr algn="just">
              <a:defRPr/>
            </a:pPr>
            <a:r>
              <a:rPr lang="en-US" sz="1200" dirty="0" err="1">
                <a:latin typeface="Times New Roman" panose="02020603050405020304" pitchFamily="18" charset="0"/>
                <a:cs typeface="Times New Roman" panose="02020603050405020304" pitchFamily="18" charset="0"/>
              </a:rPr>
              <a:t>Quý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tại</a:t>
            </a:r>
            <a:r>
              <a:rPr lang="en-US" sz="1200" dirty="0">
                <a:latin typeface="Times New Roman" panose="02020603050405020304" pitchFamily="18" charset="0"/>
                <a:cs typeface="Times New Roman" panose="02020603050405020304" pitchFamily="18" charset="0"/>
              </a:rPr>
              <a:t> Thimphu.</a:t>
            </a:r>
            <a:endParaRPr lang="vi-V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90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3385-1E41-7480-958B-694592989B5E}"/>
            </a:ext>
          </a:extLst>
        </p:cNvPr>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36C920C-B8C3-9C21-6869-761DBFEEEED1}"/>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27" b="239"/>
          <a:stretch/>
        </p:blipFill>
        <p:spPr bwMode="auto">
          <a:xfrm>
            <a:off x="539113" y="895308"/>
            <a:ext cx="6014100" cy="39917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3D2764-1435-9C82-6A2B-E354F1555BDD}"/>
              </a:ext>
            </a:extLst>
          </p:cNvPr>
          <p:cNvSpPr txBox="1"/>
          <p:nvPr/>
        </p:nvSpPr>
        <p:spPr>
          <a:xfrm>
            <a:off x="550550" y="5154074"/>
            <a:ext cx="6014100" cy="338554"/>
          </a:xfrm>
          <a:prstGeom prst="rect">
            <a:avLst/>
          </a:prstGeom>
          <a:solidFill>
            <a:schemeClr val="accent2"/>
          </a:solidFill>
          <a:ln>
            <a:noFill/>
          </a:ln>
        </p:spPr>
        <p:txBody>
          <a:bodyPr wrap="square" rtlCol="0">
            <a:spAutoFit/>
          </a:bodyPr>
          <a:lstStyle/>
          <a:p>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NGÀY 3: THIMPU - PARO</a:t>
            </a:r>
            <a:r>
              <a:rPr lang="en-US" sz="1600"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                	  </a:t>
            </a:r>
            <a:r>
              <a:rPr lang="en-US" sz="1400" b="1" dirty="0">
                <a:solidFill>
                  <a:schemeClr val="bg1"/>
                </a:solidFill>
                <a:latin typeface="#9Slide03 Bebas Neue Bold" panose="020B0606020202050201" pitchFamily="34" charset="0"/>
              </a:rPr>
              <a:t>(</a:t>
            </a:r>
            <a:r>
              <a:rPr lang="en-US" sz="1400" b="1" dirty="0" err="1">
                <a:solidFill>
                  <a:schemeClr val="bg1"/>
                </a:solidFill>
                <a:latin typeface="#9Slide03 Bebas Neue Bold" panose="020B0606020202050201" pitchFamily="34" charset="0"/>
              </a:rPr>
              <a:t>Ăn</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Sáng</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Trưa</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Tối</a:t>
            </a:r>
            <a:r>
              <a:rPr lang="en-US" sz="1400" b="1" dirty="0">
                <a:solidFill>
                  <a:schemeClr val="bg1"/>
                </a:solidFill>
                <a:latin typeface="#9Slide03 Bebas Neue Bold" panose="020B0606020202050201" pitchFamily="34" charset="0"/>
              </a:rPr>
              <a:t>) </a:t>
            </a:r>
            <a:endParaRPr lang="en-US" sz="14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endParaRPr>
          </a:p>
        </p:txBody>
      </p:sp>
      <p:sp>
        <p:nvSpPr>
          <p:cNvPr id="7" name="Rectangle 6">
            <a:extLst>
              <a:ext uri="{FF2B5EF4-FFF2-40B4-BE49-F238E27FC236}">
                <a16:creationId xmlns:a16="http://schemas.microsoft.com/office/drawing/2014/main" id="{86BDE4FF-459B-D9EF-7AC7-18E5E3A04CF6}"/>
              </a:ext>
            </a:extLst>
          </p:cNvPr>
          <p:cNvSpPr/>
          <p:nvPr/>
        </p:nvSpPr>
        <p:spPr>
          <a:xfrm>
            <a:off x="550550" y="5521977"/>
            <a:ext cx="5991225" cy="1938992"/>
          </a:xfrm>
          <a:prstGeom prst="rect">
            <a:avLst/>
          </a:prstGeom>
        </p:spPr>
        <p:txBody>
          <a:bodyPr wrap="square">
            <a:spAutoFit/>
          </a:bodyPr>
          <a:lstStyle/>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Quý khách ăn sáng và </a:t>
            </a:r>
            <a:r>
              <a:rPr lang="en-US" sz="1200" dirty="0">
                <a:latin typeface="Times New Roman" panose="02020603050405020304" pitchFamily="18" charset="0"/>
                <a:cs typeface="Times New Roman" panose="02020603050405020304" pitchFamily="18" charset="0"/>
              </a:rPr>
              <a:t>di </a:t>
            </a:r>
            <a:r>
              <a:rPr lang="en-US" sz="1200" dirty="0" err="1">
                <a:latin typeface="Times New Roman" panose="02020603050405020304" pitchFamily="18" charset="0"/>
                <a:cs typeface="Times New Roman" panose="02020603050405020304" pitchFamily="18" charset="0"/>
              </a:rPr>
              <a:t>chuyển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Paro,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quan</a:t>
            </a:r>
            <a:r>
              <a:rPr lang="vi-VN" sz="1200" dirty="0">
                <a:latin typeface="Times New Roman" panose="02020603050405020304" pitchFamily="18" charset="0"/>
                <a:cs typeface="Times New Roman" panose="02020603050405020304" pitchFamily="18" charset="0"/>
              </a:rPr>
              <a:t>:</a:t>
            </a:r>
          </a:p>
          <a:p>
            <a:pPr algn="just">
              <a:defRPr/>
            </a:pPr>
            <a:r>
              <a:rPr lang="en-US" sz="1200" dirty="0" err="1">
                <a:latin typeface="Times New Roman" panose="02020603050405020304" pitchFamily="18" charset="0"/>
                <a:cs typeface="Times New Roman" panose="02020603050405020304" pitchFamily="18" charset="0"/>
              </a:rPr>
              <a:t>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đoàn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tiếp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tục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hoá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nước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hạnh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phúc</a:t>
            </a:r>
            <a:r>
              <a:rPr lang="en-US" sz="1200" dirty="0">
                <a:latin typeface="Times New Roman" panose="02020603050405020304" pitchFamily="18" charset="0"/>
                <a:cs typeface="Times New Roman" panose="02020603050405020304" pitchFamily="18" charset="0"/>
              </a:rPr>
              <a:t>:</a:t>
            </a:r>
          </a:p>
          <a:p>
            <a:pPr marL="171450" indent="-171450" algn="just">
              <a:spcBef>
                <a:spcPts val="0"/>
              </a:spcBef>
              <a:buFont typeface="Arial" panose="020B0604020202020204" pitchFamily="34" charset="0"/>
              <a:buChar char="•"/>
              <a:defRPr/>
            </a:pPr>
            <a:r>
              <a:rPr lang="vi-VN" sz="1200" b="1" i="0" u="none" strike="noStrike" dirty="0">
                <a:solidFill>
                  <a:srgbClr val="000000"/>
                </a:solidFill>
                <a:effectLst/>
                <a:latin typeface="Times New Roman" panose="02020603050405020304" pitchFamily="18" charset="0"/>
                <a:cs typeface="Times New Roman" panose="02020603050405020304" pitchFamily="18" charset="0"/>
              </a:rPr>
              <a:t>Ta Dzong Museum </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1200" b="0" i="1" u="none" strike="noStrike" dirty="0">
                <a:solidFill>
                  <a:srgbClr val="000000"/>
                </a:solidFill>
                <a:effectLst/>
                <a:latin typeface="Times New Roman" panose="02020603050405020304" pitchFamily="18" charset="0"/>
                <a:cs typeface="Times New Roman" panose="02020603050405020304" pitchFamily="18" charset="0"/>
              </a:rPr>
              <a:t>Paro Museum) </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200" b="0" i="1" u="none" strike="noStrike" dirty="0">
                <a:solidFill>
                  <a:srgbClr val="000000"/>
                </a:solidFill>
                <a:effectLst/>
                <a:latin typeface="Times New Roman" panose="02020603050405020304" pitchFamily="18" charset="0"/>
                <a:cs typeface="Times New Roman" panose="02020603050405020304" pitchFamily="18" charset="0"/>
              </a:rPr>
              <a:t>bảo tàng Quốc gia Bhutan được thiết kế với hình tròn độc đáo và tầm nhìn toàn cảnh ra thung lũng Paro là nơi lưu trữ hơn 3000 tác phẩm nghệ thuật quý giá xuyên suốt 1.500 năm lịch sử của Bhutan</a:t>
            </a:r>
          </a:p>
          <a:p>
            <a:pPr marL="171450" indent="-171450" algn="just">
              <a:spcBef>
                <a:spcPts val="0"/>
              </a:spcBef>
              <a:buFont typeface="Arial" panose="020B0604020202020204" pitchFamily="34" charset="0"/>
              <a:buChar char="•"/>
              <a:defRPr/>
            </a:pPr>
            <a:r>
              <a:rPr lang="vi-VN" sz="1200" b="1" i="0" u="none" strike="noStrike" dirty="0">
                <a:solidFill>
                  <a:srgbClr val="000000"/>
                </a:solidFill>
                <a:effectLst/>
                <a:latin typeface="Times New Roman" panose="02020603050405020304" pitchFamily="18" charset="0"/>
                <a:cs typeface="Times New Roman" panose="02020603050405020304" pitchFamily="18" charset="0"/>
              </a:rPr>
              <a:t>Paro Dzong</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200" b="0" i="1" u="none" strike="noStrike" dirty="0">
                <a:solidFill>
                  <a:srgbClr val="000000"/>
                </a:solidFill>
                <a:effectLst/>
                <a:latin typeface="Times New Roman" panose="02020603050405020304" pitchFamily="18" charset="0"/>
                <a:cs typeface="Times New Roman" panose="02020603050405020304" pitchFamily="18" charset="0"/>
              </a:rPr>
              <a:t> di sản thế giới được Unesco công nhận. Đây là</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200" b="0" i="1" u="none" strike="noStrike" dirty="0">
                <a:solidFill>
                  <a:srgbClr val="000000"/>
                </a:solidFill>
                <a:effectLst/>
                <a:latin typeface="Times New Roman" panose="02020603050405020304" pitchFamily="18" charset="0"/>
                <a:cs typeface="Times New Roman" panose="02020603050405020304" pitchFamily="18" charset="0"/>
              </a:rPr>
              <a:t>một ví dụ điển hình nhất của kiến trúc Bhutan với quần thể sân đền hoành tráng, nổi bật với những cửa sổ lớn được chạm khắc tinh xảo theo họa tiết truyền thống của người dân Bhutan</a:t>
            </a:r>
            <a:r>
              <a:rPr lang="en-US" sz="1200" b="0" i="1" u="none" strike="noStrike" dirty="0">
                <a:solidFill>
                  <a:srgbClr val="000000"/>
                </a:solidFill>
                <a:effectLst/>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defRPr/>
            </a:pPr>
            <a:r>
              <a:rPr lang="vi-VN" sz="1200" b="0" i="0" u="none" strike="noStrike" dirty="0">
                <a:solidFill>
                  <a:srgbClr val="000000"/>
                </a:solidFill>
                <a:effectLst/>
                <a:latin typeface="Inter"/>
              </a:rPr>
              <a:t>Sau khi dùng bữa tối, Quý khách tự do dạo phố, mua sắm đồ lưu niệm tại khu trung tâm.</a:t>
            </a:r>
            <a:endParaRPr lang="en-US" sz="1200" b="0" i="1" u="none" strike="noStrike" dirty="0">
              <a:solidFill>
                <a:srgbClr val="000000"/>
              </a:solidFill>
              <a:effectLst/>
              <a:latin typeface="Times New Roman" panose="02020603050405020304" pitchFamily="18" charset="0"/>
              <a:cs typeface="Times New Roman" panose="02020603050405020304" pitchFamily="18" charset="0"/>
            </a:endParaRPr>
          </a:p>
          <a:p>
            <a:pPr marL="0" indent="0">
              <a:spcBef>
                <a:spcPts val="0"/>
              </a:spcBef>
              <a:spcAft>
                <a:spcPts val="0"/>
              </a:spcAft>
              <a:buNone/>
              <a:defRPr/>
            </a:pPr>
            <a:r>
              <a:rPr lang="en-US" sz="1200" dirty="0" err="1">
                <a:latin typeface="Times New Roman" panose="02020603050405020304" pitchFamily="18" charset="0"/>
                <a:cs typeface="Times New Roman" panose="02020603050405020304" pitchFamily="18" charset="0"/>
              </a:rPr>
              <a:t>Nghỉ</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đêm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tại</a:t>
            </a:r>
            <a:r>
              <a:rPr lang="en-US" sz="1200" dirty="0">
                <a:latin typeface="Times New Roman" panose="02020603050405020304" pitchFamily="18" charset="0"/>
                <a:cs typeface="Times New Roman" panose="02020603050405020304" pitchFamily="18" charset="0"/>
              </a:rPr>
              <a:t> Paro.</a:t>
            </a:r>
            <a:endParaRPr lang="vi-V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8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023D-FBE4-E984-0B97-CBB10ADFAB22}"/>
            </a:ext>
          </a:extLst>
        </p:cNvPr>
        <p:cNvGrpSpPr/>
        <p:nvPr/>
      </p:nvGrpSpPr>
      <p:grpSpPr>
        <a:xfrm>
          <a:off x="0" y="0"/>
          <a:ext cx="0" cy="0"/>
          <a:chOff x="0" y="0"/>
          <a:chExt cx="0" cy="0"/>
        </a:xfrm>
      </p:grpSpPr>
      <p:pic>
        <p:nvPicPr>
          <p:cNvPr id="3" name="Picture Placeholder 2" descr="Bhutan và những điều chưa kể">
            <a:extLst>
              <a:ext uri="{FF2B5EF4-FFF2-40B4-BE49-F238E27FC236}">
                <a16:creationId xmlns:a16="http://schemas.microsoft.com/office/drawing/2014/main" id="{9F6E0813-07C8-7085-D9A7-5A4034BDAA08}"/>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5437" b="5833"/>
          <a:stretch/>
        </p:blipFill>
        <p:spPr bwMode="auto">
          <a:xfrm>
            <a:off x="511774" y="717178"/>
            <a:ext cx="6014100" cy="315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55EEA9-E6A9-949A-2301-3D06BF36CC49}"/>
              </a:ext>
            </a:extLst>
          </p:cNvPr>
          <p:cNvSpPr txBox="1"/>
          <p:nvPr/>
        </p:nvSpPr>
        <p:spPr>
          <a:xfrm>
            <a:off x="511774" y="4074060"/>
            <a:ext cx="6014100" cy="338554"/>
          </a:xfrm>
          <a:prstGeom prst="rect">
            <a:avLst/>
          </a:prstGeom>
          <a:solidFill>
            <a:schemeClr val="accent2"/>
          </a:solidFill>
          <a:ln>
            <a:noFill/>
          </a:ln>
        </p:spPr>
        <p:txBody>
          <a:bodyPr wrap="square" rtlCol="0">
            <a:spAutoFit/>
          </a:bodyPr>
          <a:lstStyle/>
          <a:p>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NGÀY 4: PARO              		         </a:t>
            </a:r>
            <a:r>
              <a:rPr lang="en-US" sz="1400" b="1" dirty="0">
                <a:solidFill>
                  <a:schemeClr val="bg1"/>
                </a:solidFill>
                <a:latin typeface="#9Slide03 Bebas Neue Bold" panose="020B0606020202050201" pitchFamily="34" charset="0"/>
              </a:rPr>
              <a:t>(</a:t>
            </a:r>
            <a:r>
              <a:rPr lang="en-US" sz="1400" b="1" dirty="0" err="1">
                <a:solidFill>
                  <a:schemeClr val="bg1"/>
                </a:solidFill>
                <a:latin typeface="#9Slide03 Bebas Neue Bold" panose="020B0606020202050201" pitchFamily="34" charset="0"/>
              </a:rPr>
              <a:t>Ăn</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Sáng</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Trưa</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Tối</a:t>
            </a:r>
            <a:r>
              <a:rPr lang="en-US" sz="1400" b="1" dirty="0">
                <a:solidFill>
                  <a:schemeClr val="bg1"/>
                </a:solidFill>
                <a:latin typeface="#9Slide03 Bebas Neue Bold" panose="020B0606020202050201" pitchFamily="34" charset="0"/>
              </a:rPr>
              <a:t>) </a:t>
            </a:r>
            <a:endParaRPr lang="en-US" sz="14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endParaRPr>
          </a:p>
        </p:txBody>
      </p:sp>
      <p:sp>
        <p:nvSpPr>
          <p:cNvPr id="7" name="Rectangle 6">
            <a:extLst>
              <a:ext uri="{FF2B5EF4-FFF2-40B4-BE49-F238E27FC236}">
                <a16:creationId xmlns:a16="http://schemas.microsoft.com/office/drawing/2014/main" id="{2C8F8A96-9D46-9A55-4314-B612E0D60CC9}"/>
              </a:ext>
            </a:extLst>
          </p:cNvPr>
          <p:cNvSpPr/>
          <p:nvPr/>
        </p:nvSpPr>
        <p:spPr>
          <a:xfrm>
            <a:off x="511774" y="4432545"/>
            <a:ext cx="6014100" cy="2308324"/>
          </a:xfrm>
          <a:prstGeom prst="rect">
            <a:avLst/>
          </a:prstGeom>
        </p:spPr>
        <p:txBody>
          <a:bodyPr wrap="square">
            <a:spAutoFit/>
          </a:bodyPr>
          <a:lstStyle/>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Quý khách ăn sáng và </a:t>
            </a:r>
            <a:r>
              <a:rPr lang="en-US" sz="1200" dirty="0">
                <a:latin typeface="Times New Roman" panose="02020603050405020304" pitchFamily="18" charset="0"/>
                <a:cs typeface="Times New Roman" panose="02020603050405020304" pitchFamily="18" charset="0"/>
              </a:rPr>
              <a:t>di </a:t>
            </a:r>
            <a:r>
              <a:rPr lang="en-US" sz="1200" dirty="0" err="1">
                <a:latin typeface="Times New Roman" panose="02020603050405020304" pitchFamily="18" charset="0"/>
                <a:cs typeface="Times New Roman" panose="02020603050405020304" pitchFamily="18" charset="0"/>
              </a:rPr>
              <a:t>chuyển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quan</a:t>
            </a:r>
            <a:r>
              <a:rPr lang="en-US" sz="1200" dirty="0">
                <a:latin typeface="Times New Roman" panose="02020603050405020304" pitchFamily="18" charset="0"/>
                <a:cs typeface="Times New Roman" panose="02020603050405020304" pitchFamily="18" charset="0"/>
              </a:rPr>
              <a:t> Tiger’s Nest, </a:t>
            </a:r>
            <a:r>
              <a:rPr lang="en-US" sz="1200" dirty="0" err="1">
                <a:latin typeface="Times New Roman" panose="02020603050405020304" pitchFamily="18" charset="0"/>
                <a:cs typeface="Times New Roman" panose="02020603050405020304" pitchFamily="18" charset="0"/>
              </a:rPr>
              <a:t>tham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quan</a:t>
            </a:r>
            <a:r>
              <a:rPr lang="vi-VN" sz="1200" dirty="0">
                <a:latin typeface="Times New Roman" panose="02020603050405020304" pitchFamily="18" charset="0"/>
                <a:cs typeface="Times New Roman" panose="02020603050405020304" pitchFamily="18" charset="0"/>
              </a:rPr>
              <a:t> biểu tượng của Bhutan</a:t>
            </a:r>
            <a:r>
              <a:rPr lang="vi-VN" sz="1200" i="1" dirty="0">
                <a:latin typeface="Times New Roman" panose="02020603050405020304" pitchFamily="18" charset="0"/>
                <a:cs typeface="Times New Roman" panose="02020603050405020304" pitchFamily="18" charset="0"/>
              </a:rPr>
              <a:t>.</a:t>
            </a:r>
          </a:p>
          <a:p>
            <a:pPr marL="171450" indent="-171450" algn="just">
              <a:spcBef>
                <a:spcPts val="0"/>
              </a:spcBef>
              <a:spcAft>
                <a:spcPts val="0"/>
              </a:spcAf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Tiger’s Nest </a:t>
            </a:r>
            <a:r>
              <a:rPr lang="vi-VN" sz="1200" dirty="0">
                <a:latin typeface="Times New Roman" panose="02020603050405020304" pitchFamily="18" charset="0"/>
                <a:cs typeface="Times New Roman" panose="02020603050405020304" pitchFamily="18" charset="0"/>
              </a:rPr>
              <a:t>– </a:t>
            </a:r>
            <a:r>
              <a:rPr lang="vi-VN" sz="1200" i="1" dirty="0">
                <a:latin typeface="Times New Roman" panose="02020603050405020304" pitchFamily="18" charset="0"/>
                <a:cs typeface="Times New Roman" panose="02020603050405020304" pitchFamily="18" charset="0"/>
              </a:rPr>
              <a:t>tu viện tuyệt đẹp nằm ở độ cao 3200m và nằm cheo leo trên vách đá dốc đứng 1000m trên thung lũng </a:t>
            </a:r>
            <a:r>
              <a:rPr lang="vi-VN" sz="1200" b="1" i="1" dirty="0">
                <a:latin typeface="Times New Roman" panose="02020603050405020304" pitchFamily="18" charset="0"/>
                <a:cs typeface="Times New Roman" panose="02020603050405020304" pitchFamily="18" charset="0"/>
              </a:rPr>
              <a:t>Paro</a:t>
            </a:r>
            <a:r>
              <a:rPr lang="vi-VN" sz="1200" i="1" dirty="0">
                <a:latin typeface="Times New Roman" panose="02020603050405020304" pitchFamily="18" charset="0"/>
                <a:cs typeface="Times New Roman" panose="02020603050405020304" pitchFamily="18" charset="0"/>
              </a:rPr>
              <a:t>.</a:t>
            </a:r>
            <a:r>
              <a:rPr lang="vi-VN" sz="1200" dirty="0">
                <a:latin typeface="Times New Roman" panose="02020603050405020304" pitchFamily="18" charset="0"/>
                <a:cs typeface="Times New Roman" panose="02020603050405020304" pitchFamily="18" charset="0"/>
              </a:rPr>
              <a:t> Tu viện thu hút du khách bởi vẻ đẹp bí ẩn, linh thiêng của mình. Du khách đến đây sẽ thấy tu viện ẩn hiện giữa những tầng mây trắng và phía dưới là thung lũng Paro thơ mộng. Tu viện gắn liền với tín ngưỡng Phật giáo và người dân Bhutan và trở thành </a:t>
            </a:r>
            <a:r>
              <a:rPr lang="vi-VN" sz="1200" b="1" dirty="0">
                <a:latin typeface="Times New Roman" panose="02020603050405020304" pitchFamily="18" charset="0"/>
                <a:cs typeface="Times New Roman" panose="02020603050405020304" pitchFamily="18" charset="0"/>
              </a:rPr>
              <a:t>điểm đến ước ao của rất nhiều người theo đạo Phật</a:t>
            </a:r>
            <a:r>
              <a:rPr lang="vi-VN" sz="1200" dirty="0">
                <a:latin typeface="Times New Roman" panose="02020603050405020304" pitchFamily="18" charset="0"/>
                <a:cs typeface="Times New Roman" panose="02020603050405020304" pitchFamily="18" charset="0"/>
              </a:rPr>
              <a:t>.</a:t>
            </a:r>
          </a:p>
          <a:p>
            <a:pPr marL="171450" indent="-171450" algn="just">
              <a:spcBef>
                <a:spcPts val="0"/>
              </a:spcBef>
              <a:spcAft>
                <a:spcPts val="0"/>
              </a:spcAft>
              <a:buFont typeface="Arial" panose="020B0604020202020204" pitchFamily="34" charset="0"/>
              <a:buChar char="•"/>
              <a:defRPr/>
            </a:pPr>
            <a:r>
              <a:rPr lang="en-US" sz="1200" dirty="0" err="1">
                <a:latin typeface="Times New Roman" panose="02020603050405020304" pitchFamily="18" charset="0"/>
                <a:cs typeface="Times New Roman" panose="02020603050405020304" pitchFamily="18" charset="0"/>
              </a:rPr>
              <a:t>Quý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nghiệm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cưỡi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ngựa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lên</a:t>
            </a:r>
            <a:r>
              <a:rPr lang="en-US" sz="1200" dirty="0">
                <a:latin typeface="Times New Roman" panose="02020603050405020304" pitchFamily="18" charset="0"/>
                <a:cs typeface="Times New Roman" panose="02020603050405020304" pitchFamily="18" charset="0"/>
              </a:rPr>
              <a:t> Tiger’s Nest </a:t>
            </a:r>
            <a:r>
              <a:rPr lang="en-US" sz="1200" i="1" dirty="0">
                <a:latin typeface="Times New Roman" panose="02020603050405020304" pitchFamily="18" charset="0"/>
                <a:cs typeface="Times New Roman" panose="02020603050405020304" pitchFamily="18" charset="0"/>
              </a:rPr>
              <a:t>(Chi </a:t>
            </a:r>
            <a:r>
              <a:rPr lang="en-US" sz="1200" i="1" dirty="0" err="1">
                <a:latin typeface="Times New Roman" panose="02020603050405020304" pitchFamily="18" charset="0"/>
                <a:cs typeface="Times New Roman" panose="02020603050405020304" pitchFamily="18" charset="0"/>
              </a:rPr>
              <a:t>phí</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tự</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túc</a:t>
            </a:r>
            <a:r>
              <a:rPr lang="en-US" sz="1200" i="1" dirty="0">
                <a:latin typeface="Times New Roman" panose="02020603050405020304" pitchFamily="18" charset="0"/>
                <a:cs typeface="Times New Roman" panose="02020603050405020304" pitchFamily="18" charset="0"/>
              </a:rPr>
              <a:t>)</a:t>
            </a:r>
            <a:r>
              <a:rPr lang="vi-VN" sz="1200" i="1" dirty="0">
                <a:latin typeface="Times New Roman" panose="02020603050405020304" pitchFamily="18" charset="0"/>
                <a:cs typeface="Times New Roman" panose="02020603050405020304" pitchFamily="18" charset="0"/>
              </a:rPr>
              <a:t>. </a:t>
            </a:r>
            <a:endParaRPr lang="en-US" sz="1200" i="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Sau khi ăn trưa, đoàn tiếp tục leo thêm khoảng 850 bậc thang để với cổng tu viện</a:t>
            </a:r>
            <a:r>
              <a:rPr lang="vi-VN" sz="1200" b="1" dirty="0">
                <a:latin typeface="Times New Roman" panose="02020603050405020304" pitchFamily="18" charset="0"/>
                <a:cs typeface="Times New Roman" panose="02020603050405020304" pitchFamily="18" charset="0"/>
              </a:rPr>
              <a:t>.</a:t>
            </a:r>
            <a:endParaRPr lang="vi-VN" sz="1200"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defRPr/>
            </a:pPr>
            <a:r>
              <a:rPr lang="vi-VN" sz="1200" dirty="0">
                <a:latin typeface="Times New Roman" panose="02020603050405020304" pitchFamily="18" charset="0"/>
                <a:cs typeface="Times New Roman" panose="02020603050405020304" pitchFamily="18" charset="0"/>
              </a:rPr>
              <a:t>Buổi chiều tối, quý khách tham quan:</a:t>
            </a:r>
          </a:p>
          <a:p>
            <a:pPr marL="171450" indent="-171450" algn="just">
              <a:buFont typeface="Arial" panose="020B0604020202020204" pitchFamily="34" charset="0"/>
              <a:buChar char="•"/>
              <a:defRPr/>
            </a:pPr>
            <a:r>
              <a:rPr lang="vi-VN" sz="1200" b="1" dirty="0">
                <a:latin typeface="Times New Roman" panose="02020603050405020304" pitchFamily="18" charset="0"/>
                <a:cs typeface="Times New Roman" panose="02020603050405020304" pitchFamily="18" charset="0"/>
              </a:rPr>
              <a:t>Kyichu Lhakhang </a:t>
            </a:r>
            <a:r>
              <a:rPr lang="vi-VN" sz="1200" dirty="0">
                <a:latin typeface="Times New Roman" panose="02020603050405020304" pitchFamily="18" charset="0"/>
                <a:cs typeface="Times New Roman" panose="02020603050405020304" pitchFamily="18" charset="0"/>
              </a:rPr>
              <a:t>– là một trong những ngôi đền lâu đời nhất Paro, được xây dựng vào thế kỷ VII.</a:t>
            </a:r>
          </a:p>
          <a:p>
            <a:pPr marL="0" indent="0" algn="just">
              <a:spcBef>
                <a:spcPts val="0"/>
              </a:spcBef>
              <a:spcAft>
                <a:spcPts val="0"/>
              </a:spcAft>
              <a:buNone/>
              <a:defRPr/>
            </a:pPr>
            <a:r>
              <a:rPr lang="en-US" sz="1200" dirty="0" err="1">
                <a:latin typeface="Times New Roman" panose="02020603050405020304" pitchFamily="18" charset="0"/>
                <a:cs typeface="Times New Roman" panose="02020603050405020304" pitchFamily="18" charset="0"/>
              </a:rPr>
              <a:t>Nghỉ</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tại</a:t>
            </a:r>
            <a:r>
              <a:rPr lang="en-US" sz="1200" dirty="0">
                <a:latin typeface="Times New Roman" panose="02020603050405020304" pitchFamily="18" charset="0"/>
                <a:cs typeface="Times New Roman" panose="02020603050405020304" pitchFamily="18" charset="0"/>
              </a:rPr>
              <a:t> Paro.</a:t>
            </a:r>
            <a:endParaRPr lang="vi-VN" sz="12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265A6D-1F79-0302-9065-4ADAEF3B7EAB}"/>
              </a:ext>
            </a:extLst>
          </p:cNvPr>
          <p:cNvSpPr txBox="1"/>
          <p:nvPr/>
        </p:nvSpPr>
        <p:spPr>
          <a:xfrm>
            <a:off x="511774" y="6945466"/>
            <a:ext cx="6014100" cy="338554"/>
          </a:xfrm>
          <a:prstGeom prst="rect">
            <a:avLst/>
          </a:prstGeom>
          <a:solidFill>
            <a:schemeClr val="accent2"/>
          </a:solidFill>
          <a:ln>
            <a:noFill/>
          </a:ln>
        </p:spPr>
        <p:txBody>
          <a:bodyPr wrap="square" rtlCol="0">
            <a:spAutoFit/>
          </a:bodyPr>
          <a:lstStyle/>
          <a:p>
            <a:r>
              <a:rPr lang="en-US" sz="16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rPr>
              <a:t>NGÀY 5: PARO – HANOI</a:t>
            </a:r>
            <a:r>
              <a:rPr lang="en-US" sz="1600" b="1" dirty="0">
                <a:solidFill>
                  <a:schemeClr val="bg1"/>
                </a:solidFill>
                <a:latin typeface="#9Slide03 Bebas Neue Bold" panose="020B0606020202050201" pitchFamily="34" charset="0"/>
              </a:rPr>
              <a:t>			 </a:t>
            </a:r>
            <a:r>
              <a:rPr lang="en-US" sz="1400" b="1" dirty="0">
                <a:solidFill>
                  <a:schemeClr val="bg1"/>
                </a:solidFill>
                <a:latin typeface="#9Slide03 Bebas Neue Bold" panose="020B0606020202050201" pitchFamily="34" charset="0"/>
              </a:rPr>
              <a:t>(</a:t>
            </a:r>
            <a:r>
              <a:rPr lang="en-US" sz="1400" b="1" dirty="0" err="1">
                <a:solidFill>
                  <a:schemeClr val="bg1"/>
                </a:solidFill>
                <a:latin typeface="#9Slide03 Bebas Neue Bold" panose="020B0606020202050201" pitchFamily="34" charset="0"/>
              </a:rPr>
              <a:t>Ăn</a:t>
            </a:r>
            <a:r>
              <a:rPr lang="en-US" sz="1400" b="1" dirty="0">
                <a:solidFill>
                  <a:schemeClr val="bg1"/>
                </a:solidFill>
                <a:latin typeface="#9Slide03 Bebas Neue Bold" panose="020B0606020202050201" pitchFamily="34" charset="0"/>
              </a:rPr>
              <a:t> </a:t>
            </a:r>
            <a:r>
              <a:rPr lang="en-US" sz="1400" b="1" dirty="0" err="1">
                <a:solidFill>
                  <a:schemeClr val="bg1"/>
                </a:solidFill>
                <a:latin typeface="#9Slide03 Bebas Neue Bold" panose="020B0606020202050201" pitchFamily="34" charset="0"/>
              </a:rPr>
              <a:t>Sáng</a:t>
            </a:r>
            <a:r>
              <a:rPr lang="en-US" sz="1400" b="1" dirty="0">
                <a:solidFill>
                  <a:schemeClr val="bg1"/>
                </a:solidFill>
                <a:latin typeface="#9Slide03 Bebas Neue Bold" panose="020B0606020202050201" pitchFamily="34" charset="0"/>
              </a:rPr>
              <a:t>) </a:t>
            </a:r>
            <a:endParaRPr lang="en-US" sz="1400" b="1" dirty="0">
              <a:solidFill>
                <a:schemeClr val="bg1"/>
              </a:solidFill>
              <a:latin typeface="#9Slide03 Bebas Neue Bold" panose="020B0606020202050201" pitchFamily="34" charset="0"/>
              <a:ea typeface="Serpentine" panose="02020800000000000000" pitchFamily="18" charset="0"/>
              <a:cs typeface="Serpentine" panose="02020800000000000000" pitchFamily="18" charset="0"/>
            </a:endParaRPr>
          </a:p>
        </p:txBody>
      </p:sp>
      <p:sp>
        <p:nvSpPr>
          <p:cNvPr id="9" name="Text Placeholder 14">
            <a:extLst>
              <a:ext uri="{FF2B5EF4-FFF2-40B4-BE49-F238E27FC236}">
                <a16:creationId xmlns:a16="http://schemas.microsoft.com/office/drawing/2014/main" id="{40EB11A0-3617-F803-09C2-6ACBAAA96F50}"/>
              </a:ext>
            </a:extLst>
          </p:cNvPr>
          <p:cNvSpPr txBox="1">
            <a:spLocks/>
          </p:cNvSpPr>
          <p:nvPr/>
        </p:nvSpPr>
        <p:spPr>
          <a:xfrm>
            <a:off x="511774" y="7304049"/>
            <a:ext cx="6014100" cy="112277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0">
              <a:spcBef>
                <a:spcPts val="0"/>
              </a:spcBef>
              <a:buNone/>
            </a:pPr>
            <a:r>
              <a:rPr lang="vi-VN" sz="1200" b="0" i="0" u="none" strike="noStrike" dirty="0">
                <a:solidFill>
                  <a:srgbClr val="000000"/>
                </a:solidFill>
                <a:effectLst/>
                <a:latin typeface="Times New Roman" panose="02020603050405020304" pitchFamily="18" charset="0"/>
                <a:cs typeface="Times New Roman" panose="02020603050405020304" pitchFamily="18" charset="0"/>
              </a:rPr>
              <a:t>Quý khách ăn sáng, trả phòng. </a:t>
            </a:r>
            <a:r>
              <a:rPr lang="vi-VN" sz="1200" dirty="0">
                <a:solidFill>
                  <a:srgbClr val="000000"/>
                </a:solidFill>
                <a:latin typeface="Times New Roman" panose="02020603050405020304" pitchFamily="18" charset="0"/>
                <a:cs typeface="Times New Roman" panose="02020603050405020304" pitchFamily="18" charset="0"/>
              </a:rPr>
              <a:t>X</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e đưa đoàn di chuyển ra sân bay quốc tế </a:t>
            </a:r>
            <a:r>
              <a:rPr lang="vi-VN" sz="1200" b="1" i="0" u="none" strike="noStrike" dirty="0">
                <a:solidFill>
                  <a:srgbClr val="000000"/>
                </a:solidFill>
                <a:effectLst/>
                <a:latin typeface="Times New Roman" panose="02020603050405020304" pitchFamily="18" charset="0"/>
                <a:cs typeface="Times New Roman" panose="02020603050405020304" pitchFamily="18" charset="0"/>
              </a:rPr>
              <a:t>Paro, </a:t>
            </a:r>
            <a:r>
              <a:rPr lang="vi-VN" sz="1200" i="0" u="none" strike="noStrike" dirty="0">
                <a:solidFill>
                  <a:srgbClr val="000000"/>
                </a:solidFill>
                <a:effectLst/>
                <a:latin typeface="Times New Roman" panose="02020603050405020304" pitchFamily="18" charset="0"/>
                <a:cs typeface="Times New Roman" panose="02020603050405020304" pitchFamily="18" charset="0"/>
              </a:rPr>
              <a:t>Trên đường, dừng chân mua sắm đặc sản Bhutan tại chợ địa phương</a:t>
            </a:r>
            <a:endParaRPr lang="vi-VN" sz="1200" b="1"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lgn="just" rtl="0">
              <a:spcBef>
                <a:spcPts val="0"/>
              </a:spcBef>
              <a:buNone/>
            </a:pPr>
            <a:r>
              <a:rPr lang="vi-VN" sz="1200" dirty="0">
                <a:solidFill>
                  <a:srgbClr val="000000"/>
                </a:solidFill>
                <a:latin typeface="Times New Roman" panose="02020603050405020304" pitchFamily="18" charset="0"/>
                <a:cs typeface="Times New Roman" panose="02020603050405020304" pitchFamily="18" charset="0"/>
              </a:rPr>
              <a:t>Đến sân bay,</a:t>
            </a:r>
            <a:r>
              <a:rPr lang="vi-VN" sz="1200" i="0" u="none" strike="noStrike" dirty="0">
                <a:solidFill>
                  <a:srgbClr val="000000"/>
                </a:solidFill>
                <a:effectLst/>
                <a:latin typeface="Times New Roman" panose="02020603050405020304" pitchFamily="18" charset="0"/>
                <a:cs typeface="Times New Roman" panose="02020603050405020304" pitchFamily="18" charset="0"/>
              </a:rPr>
              <a:t> Quý khách </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làm thủ tục đáp chuyến bay về </a:t>
            </a:r>
            <a:r>
              <a:rPr lang="vi-VN" sz="1200" b="1" i="0" u="none" strike="noStrike" dirty="0">
                <a:solidFill>
                  <a:srgbClr val="000000"/>
                </a:solidFill>
                <a:effectLst/>
                <a:latin typeface="Times New Roman" panose="02020603050405020304" pitchFamily="18" charset="0"/>
                <a:cs typeface="Times New Roman" panose="02020603050405020304" pitchFamily="18" charset="0"/>
              </a:rPr>
              <a:t>Việt Nam</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200" b="1" i="0" u="none" strike="noStrike" dirty="0">
                <a:solidFill>
                  <a:srgbClr val="000000"/>
                </a:solidFill>
                <a:effectLst/>
                <a:latin typeface="Times New Roman" panose="02020603050405020304" pitchFamily="18" charset="0"/>
                <a:cs typeface="Times New Roman" panose="02020603050405020304" pitchFamily="18" charset="0"/>
              </a:rPr>
              <a:t>Ch</a:t>
            </a:r>
            <a:r>
              <a:rPr lang="vi-VN" sz="1200" b="1" dirty="0">
                <a:latin typeface="Times New Roman" panose="02020603050405020304" pitchFamily="18" charset="0"/>
                <a:cs typeface="Times New Roman" panose="02020603050405020304" pitchFamily="18" charset="0"/>
              </a:rPr>
              <a:t>uyến bay: B3 PBH-HAN, khởi hành lúc 11:50 </a:t>
            </a:r>
          </a:p>
          <a:p>
            <a:pPr marL="0" indent="0" algn="just" rtl="0">
              <a:spcBef>
                <a:spcPts val="0"/>
              </a:spcBef>
              <a:buNone/>
            </a:pPr>
            <a:r>
              <a:rPr lang="vi-VN" sz="1200" dirty="0">
                <a:solidFill>
                  <a:srgbClr val="000000"/>
                </a:solidFill>
                <a:latin typeface="Times New Roman" panose="02020603050405020304" pitchFamily="18" charset="0"/>
                <a:cs typeface="Times New Roman" panose="02020603050405020304" pitchFamily="18" charset="0"/>
              </a:rPr>
              <a:t>H</a:t>
            </a:r>
            <a:r>
              <a:rPr lang="vi-VN" sz="1200" b="0" i="0" u="none" strike="noStrike" dirty="0">
                <a:solidFill>
                  <a:srgbClr val="000000"/>
                </a:solidFill>
                <a:effectLst/>
                <a:latin typeface="Times New Roman" panose="02020603050405020304" pitchFamily="18" charset="0"/>
                <a:cs typeface="Times New Roman" panose="02020603050405020304" pitchFamily="18" charset="0"/>
              </a:rPr>
              <a:t>ẹn gặp lại Quý khách trong những hành trình sắp tới.</a:t>
            </a:r>
            <a:endParaRPr lang="vi-VN" sz="12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47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E7C2-90F1-AC96-7F46-360A0EBE3A77}"/>
            </a:ext>
          </a:extLst>
        </p:cNvPr>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7B1E7A4-F3FC-A4BF-9CC2-0B436B999C56}"/>
              </a:ext>
            </a:extLst>
          </p:cNvPr>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t="7616" b="7616"/>
          <a:stretch/>
        </p:blipFill>
        <p:spPr bwMode="auto">
          <a:xfrm>
            <a:off x="421950" y="381605"/>
            <a:ext cx="6014100" cy="28676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64539A9-86F9-DBB7-7AF3-AEC4FFF36346}"/>
              </a:ext>
            </a:extLst>
          </p:cNvPr>
          <p:cNvSpPr>
            <a:spLocks noChangeArrowheads="1"/>
          </p:cNvSpPr>
          <p:nvPr/>
        </p:nvSpPr>
        <p:spPr bwMode="auto">
          <a:xfrm>
            <a:off x="421950" y="4196397"/>
            <a:ext cx="6014100"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buClr>
                <a:srgbClr val="000000"/>
              </a:buClr>
            </a:pPr>
            <a:r>
              <a:rPr lang="vi-VN" altLang="en-US" sz="1400" b="1" dirty="0">
                <a:solidFill>
                  <a:srgbClr val="D76213"/>
                </a:solidFill>
                <a:latin typeface="Times New Roman" panose="02020603050405020304" pitchFamily="18" charset="0"/>
                <a:cs typeface="Times New Roman" panose="02020603050405020304" pitchFamily="18" charset="0"/>
              </a:rPr>
              <a:t>GIÁ TOUR BAO GỒM:</a:t>
            </a:r>
          </a:p>
          <a:p>
            <a:pPr marL="259232" indent="-259232">
              <a:buClr>
                <a:srgbClr val="000000"/>
              </a:buClr>
              <a:buFont typeface="Arial" panose="020B0604020202020204" pitchFamily="34" charset="0"/>
              <a:buChar char="•"/>
            </a:pPr>
            <a:r>
              <a:rPr lang="vi-VN" altLang="en-US" sz="1200" dirty="0">
                <a:latin typeface="Times New Roman" panose="02020603050405020304" pitchFamily="18" charset="0"/>
                <a:cs typeface="Times New Roman" panose="02020603050405020304" pitchFamily="18" charset="0"/>
              </a:rPr>
              <a:t>Vé máy bay</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quốc</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tế</a:t>
            </a:r>
            <a:r>
              <a:rPr lang="vi-VN" altLang="en-US" sz="1200" dirty="0">
                <a:latin typeface="Times New Roman" panose="02020603050405020304" pitchFamily="18" charset="0"/>
                <a:cs typeface="Times New Roman" panose="02020603050405020304" pitchFamily="18" charset="0"/>
              </a:rPr>
              <a:t> khứ hồi chặng </a:t>
            </a:r>
            <a:r>
              <a:rPr lang="vi-VN" altLang="en-US" sz="1200" b="1" dirty="0">
                <a:latin typeface="Times New Roman" panose="02020603050405020304" pitchFamily="18" charset="0"/>
                <a:cs typeface="Times New Roman" panose="02020603050405020304" pitchFamily="18" charset="0"/>
              </a:rPr>
              <a:t>HÀ NỘI </a:t>
            </a:r>
            <a:r>
              <a:rPr lang="en-US" altLang="en-US" sz="1200" b="1" dirty="0">
                <a:latin typeface="Times New Roman" panose="02020603050405020304" pitchFamily="18" charset="0"/>
                <a:cs typeface="Times New Roman" panose="02020603050405020304" pitchFamily="18" charset="0"/>
              </a:rPr>
              <a:t>– PARO </a:t>
            </a:r>
            <a:r>
              <a:rPr lang="vi-VN" altLang="en-US" sz="1200" b="1" dirty="0">
                <a:latin typeface="Times New Roman" panose="02020603050405020304" pitchFamily="18" charset="0"/>
                <a:cs typeface="Times New Roman" panose="02020603050405020304" pitchFamily="18" charset="0"/>
              </a:rPr>
              <a:t>– HÀ NỘI </a:t>
            </a:r>
          </a:p>
          <a:p>
            <a:pPr marL="259232" indent="-259232">
              <a:buClr>
                <a:srgbClr val="000000"/>
              </a:buClr>
              <a:buFont typeface="Arial" panose="020B0604020202020204" pitchFamily="34" charset="0"/>
              <a:buChar char="•"/>
            </a:pPr>
            <a:r>
              <a:rPr lang="vi-VN" altLang="en-US" sz="1200" dirty="0">
                <a:latin typeface="Times New Roman" panose="02020603050405020304" pitchFamily="18" charset="0"/>
                <a:cs typeface="Times New Roman" panose="02020603050405020304" pitchFamily="18" charset="0"/>
              </a:rPr>
              <a:t>Phương tiện vận chuyển suốt tuyến tại điểm đến theo chương trình</a:t>
            </a:r>
            <a:endParaRPr lang="en-US" altLang="en-US" sz="1200" dirty="0">
              <a:latin typeface="Times New Roman" panose="02020603050405020304" pitchFamily="18" charset="0"/>
              <a:cs typeface="Times New Roman" panose="02020603050405020304" pitchFamily="18" charset="0"/>
            </a:endParaRPr>
          </a:p>
          <a:p>
            <a:pPr marL="259232" indent="-259232" algn="just">
              <a:buClr>
                <a:srgbClr val="000000"/>
              </a:buClr>
              <a:buFont typeface="Arial" panose="020B0604020202020204" pitchFamily="34" charset="0"/>
              <a:buChar char="•"/>
            </a:pPr>
            <a:r>
              <a:rPr lang="en-US" altLang="en-US" sz="1200" dirty="0" err="1">
                <a:latin typeface="Times New Roman" panose="02020603050405020304" pitchFamily="18" charset="0"/>
                <a:cs typeface="Times New Roman" panose="02020603050405020304" pitchFamily="18" charset="0"/>
              </a:rPr>
              <a:t>Thị</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thực</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nhập</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cảnh</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Bhutan</a:t>
            </a:r>
          </a:p>
          <a:p>
            <a:pPr marL="259232" indent="-259232" algn="just">
              <a:buClr>
                <a:srgbClr val="000000"/>
              </a:buClr>
              <a:buFont typeface="Arial" panose="020B0604020202020204" pitchFamily="34" charset="0"/>
              <a:buChar char="•"/>
            </a:pPr>
            <a:r>
              <a:rPr lang="vi-VN" altLang="en-US" sz="1200" dirty="0">
                <a:latin typeface="Times New Roman" panose="02020603050405020304" pitchFamily="18" charset="0"/>
                <a:cs typeface="Times New Roman" panose="02020603050405020304" pitchFamily="18" charset="0"/>
              </a:rPr>
              <a:t>Khách sạn tiêu chuẩn </a:t>
            </a:r>
            <a:r>
              <a:rPr lang="vi-VN" altLang="en-US" sz="1200" b="1" dirty="0">
                <a:latin typeface="Times New Roman" panose="02020603050405020304" pitchFamily="18" charset="0"/>
                <a:cs typeface="Times New Roman" panose="02020603050405020304" pitchFamily="18" charset="0"/>
              </a:rPr>
              <a:t>3* </a:t>
            </a:r>
            <a:r>
              <a:rPr lang="vi-VN" altLang="en-US" sz="1200" dirty="0">
                <a:latin typeface="Times New Roman" panose="02020603050405020304" pitchFamily="18" charset="0"/>
                <a:cs typeface="Times New Roman" panose="02020603050405020304" pitchFamily="18" charset="0"/>
              </a:rPr>
              <a:t>(2 khách người lớn/phòng). </a:t>
            </a:r>
          </a:p>
          <a:p>
            <a:pPr algn="just">
              <a:buClr>
                <a:srgbClr val="000000"/>
              </a:buClr>
            </a:pPr>
            <a:r>
              <a:rPr lang="en-US" altLang="en-US" sz="1200" b="1" dirty="0">
                <a:latin typeface="Times New Roman" panose="02020603050405020304" pitchFamily="18" charset="0"/>
                <a:cs typeface="Times New Roman" panose="02020603050405020304" pitchFamily="18" charset="0"/>
              </a:rPr>
              <a:t>(</a:t>
            </a:r>
            <a:r>
              <a:rPr lang="vi-VN" altLang="en-US" sz="1200" b="1" dirty="0">
                <a:latin typeface="Times New Roman" panose="02020603050405020304" pitchFamily="18" charset="0"/>
                <a:cs typeface="Times New Roman" panose="02020603050405020304" pitchFamily="18" charset="0"/>
              </a:rPr>
              <a:t>Nếu có nhu cầu bố trí thêm giường riêng hoặc sử dụng phòng đơn, vui lòng thông báo khi đăng ký tour và thanh toán phần phụ phí tại thời điểm đăng ký</a:t>
            </a:r>
            <a:r>
              <a:rPr lang="en-US" altLang="en-US" sz="1200" b="1" dirty="0">
                <a:latin typeface="Times New Roman" panose="02020603050405020304" pitchFamily="18" charset="0"/>
                <a:cs typeface="Times New Roman" panose="02020603050405020304" pitchFamily="18" charset="0"/>
              </a:rPr>
              <a:t>)</a:t>
            </a:r>
          </a:p>
          <a:p>
            <a:pPr marL="259232" indent="-259232" algn="just">
              <a:buClr>
                <a:srgbClr val="000000"/>
              </a:buClr>
              <a:buFont typeface="Arial" panose="020B0604020202020204" pitchFamily="34" charset="0"/>
              <a:buChar char="•"/>
            </a:pPr>
            <a:r>
              <a:rPr lang="en-US" altLang="en-US" sz="1200" dirty="0" err="1">
                <a:latin typeface="Times New Roman" panose="02020603050405020304" pitchFamily="18" charset="0"/>
                <a:cs typeface="Times New Roman" panose="02020603050405020304" pitchFamily="18" charset="0"/>
              </a:rPr>
              <a:t>Các</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bữa</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ăn</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theo</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chương</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trình</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Nước</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suối</a:t>
            </a:r>
            <a:r>
              <a:rPr lang="en-US" altLang="en-US" sz="1200" dirty="0">
                <a:latin typeface="Times New Roman" panose="02020603050405020304" pitchFamily="18" charset="0"/>
                <a:cs typeface="Times New Roman" panose="02020603050405020304" pitchFamily="18" charset="0"/>
              </a:rPr>
              <a:t> 500ml 1 chai/</a:t>
            </a:r>
            <a:r>
              <a:rPr lang="en-US" altLang="en-US" sz="1200" dirty="0" err="1">
                <a:latin typeface="Times New Roman" panose="02020603050405020304" pitchFamily="18" charset="0"/>
                <a:cs typeface="Times New Roman" panose="02020603050405020304" pitchFamily="18" charset="0"/>
              </a:rPr>
              <a:t>khách</a:t>
            </a:r>
            <a:r>
              <a:rPr lang="en-US" altLang="en-US" sz="1200" dirty="0">
                <a:latin typeface="Times New Roman" panose="02020603050405020304" pitchFamily="18" charset="0"/>
                <a:cs typeface="Times New Roman" panose="02020603050405020304" pitchFamily="18" charset="0"/>
              </a:rPr>
              <a:t>/</a:t>
            </a:r>
            <a:r>
              <a:rPr lang="en-US" altLang="en-US" sz="1200" dirty="0" err="1">
                <a:latin typeface="Times New Roman" panose="02020603050405020304" pitchFamily="18" charset="0"/>
                <a:cs typeface="Times New Roman" panose="02020603050405020304" pitchFamily="18" charset="0"/>
              </a:rPr>
              <a:t>ngày</a:t>
            </a:r>
            <a:r>
              <a:rPr lang="en-US" altLang="en-US" sz="1200" dirty="0">
                <a:latin typeface="Times New Roman" panose="02020603050405020304" pitchFamily="18" charset="0"/>
                <a:cs typeface="Times New Roman" panose="02020603050405020304" pitchFamily="18" charset="0"/>
              </a:rPr>
              <a:t>.</a:t>
            </a:r>
          </a:p>
          <a:p>
            <a:pPr algn="just">
              <a:buClr>
                <a:srgbClr val="000000"/>
              </a:buClr>
            </a:pPr>
            <a:r>
              <a:rPr lang="vi-VN" altLang="en-US" sz="1200" b="1"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**L</a:t>
            </a:r>
            <a:r>
              <a:rPr lang="vi-VN" altLang="en-US" sz="1200" b="1" dirty="0">
                <a:latin typeface="Times New Roman" panose="02020603050405020304" pitchFamily="18" charset="0"/>
                <a:cs typeface="Times New Roman" panose="02020603050405020304" pitchFamily="18" charset="0"/>
              </a:rPr>
              <a:t>ưu ý: </a:t>
            </a:r>
            <a:r>
              <a:rPr lang="vi-VN" altLang="en-US" sz="1200" dirty="0">
                <a:latin typeface="Times New Roman" panose="02020603050405020304" pitchFamily="18" charset="0"/>
                <a:cs typeface="Times New Roman" panose="02020603050405020304" pitchFamily="18" charset="0"/>
              </a:rPr>
              <a:t>Các bữa ăn không bao gồm chi phí nước uống: nước ngọt, bia, rượu…</a:t>
            </a:r>
          </a:p>
          <a:p>
            <a:pPr marL="259232" indent="-259232" algn="just">
              <a:buClr>
                <a:srgbClr val="000000"/>
              </a:buClr>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 </a:t>
            </a:r>
            <a:r>
              <a:rPr lang="vi-VN" altLang="en-US" sz="1200" dirty="0">
                <a:latin typeface="Times New Roman" panose="02020603050405020304" pitchFamily="18" charset="0"/>
                <a:cs typeface="Times New Roman" panose="02020603050405020304" pitchFamily="18" charset="0"/>
              </a:rPr>
              <a:t>Vé tham quan các điểm theo chương trình.</a:t>
            </a:r>
          </a:p>
          <a:p>
            <a:pPr marL="259232" indent="-259232" algn="just">
              <a:buClr>
                <a:srgbClr val="000000"/>
              </a:buClr>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 </a:t>
            </a:r>
            <a:r>
              <a:rPr lang="vi-VN" altLang="en-US" sz="1200" dirty="0">
                <a:latin typeface="Times New Roman" panose="02020603050405020304" pitchFamily="18" charset="0"/>
                <a:cs typeface="Times New Roman" panose="02020603050405020304" pitchFamily="18" charset="0"/>
              </a:rPr>
              <a:t>Hướng dẫn viên kinh nghiệm hướng dẫn đoàn tại Bhutan.</a:t>
            </a:r>
          </a:p>
          <a:p>
            <a:pPr marL="259232" indent="-259232" algn="just">
              <a:buClr>
                <a:srgbClr val="000000"/>
              </a:buClr>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 </a:t>
            </a:r>
            <a:r>
              <a:rPr lang="vi-VN" altLang="en-US" sz="1200" dirty="0">
                <a:latin typeface="Times New Roman" panose="02020603050405020304" pitchFamily="18" charset="0"/>
                <a:cs typeface="Times New Roman" panose="02020603050405020304" pitchFamily="18" charset="0"/>
              </a:rPr>
              <a:t>Bảo hiểm du lịch </a:t>
            </a:r>
            <a:r>
              <a:rPr lang="en-US" altLang="en-US" sz="1200" dirty="0" err="1">
                <a:latin typeface="Times New Roman" panose="02020603050405020304" pitchFamily="18" charset="0"/>
                <a:cs typeface="Times New Roman" panose="02020603050405020304" pitchFamily="18" charset="0"/>
              </a:rPr>
              <a:t>quốc</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tế</a:t>
            </a:r>
            <a:endParaRPr lang="en-US" altLang="en-US" sz="1200" dirty="0">
              <a:latin typeface="Times New Roman" panose="02020603050405020304" pitchFamily="18" charset="0"/>
              <a:cs typeface="Times New Roman" panose="02020603050405020304" pitchFamily="18" charset="0"/>
            </a:endParaRPr>
          </a:p>
          <a:p>
            <a:pPr algn="just">
              <a:buClr>
                <a:srgbClr val="000000"/>
              </a:buClr>
            </a:pPr>
            <a:r>
              <a:rPr lang="vi-VN" altLang="en-US" sz="1400" b="1" dirty="0">
                <a:solidFill>
                  <a:srgbClr val="D76213"/>
                </a:solidFill>
                <a:latin typeface="Times New Roman" panose="02020603050405020304" pitchFamily="18" charset="0"/>
                <a:cs typeface="Times New Roman" panose="02020603050405020304" pitchFamily="18" charset="0"/>
              </a:rPr>
              <a:t>GIÁ TOUR KHÔNG BAO GỒM:</a:t>
            </a:r>
          </a:p>
          <a:p>
            <a:pPr marL="259232" indent="-259232" algn="just">
              <a:buClr>
                <a:srgbClr val="000000"/>
              </a:buClr>
              <a:buSzPct val="100000"/>
              <a:buFont typeface="Arial" panose="020B0604020202020204" pitchFamily="34" charset="0"/>
              <a:buChar char="•"/>
            </a:pPr>
            <a:r>
              <a:rPr lang="vi-VN" altLang="en-US" sz="1200" dirty="0">
                <a:latin typeface="Times New Roman" panose="02020603050405020304" pitchFamily="18" charset="0"/>
                <a:cs typeface="Times New Roman" panose="02020603050405020304" pitchFamily="18" charset="0"/>
              </a:rPr>
              <a:t>Hộ chiếu còn hạn trên 6 tháng (còn nguyên vẹn, không chỉnh sửa)</a:t>
            </a:r>
          </a:p>
          <a:p>
            <a:pPr marL="259232" indent="-259232" algn="just">
              <a:buClr>
                <a:srgbClr val="000000"/>
              </a:buClr>
              <a:buSzPct val="100000"/>
              <a:buFont typeface="Arial" panose="020B0604020202020204" pitchFamily="34" charset="0"/>
              <a:buChar char="•"/>
            </a:pPr>
            <a:r>
              <a:rPr lang="vi-VN" altLang="en-US" sz="1200" dirty="0">
                <a:latin typeface="Times New Roman" panose="02020603050405020304" pitchFamily="18" charset="0"/>
                <a:cs typeface="Times New Roman" panose="02020603050405020304" pitchFamily="18" charset="0"/>
              </a:rPr>
              <a:t>Chi phí tiền Tip cho tài xế và HDV (tùy theo cơ số khách thực tế mỗi đoàn) </a:t>
            </a:r>
          </a:p>
          <a:p>
            <a:pPr marL="259232" indent="-259232" algn="just">
              <a:buClr>
                <a:srgbClr val="000000"/>
              </a:buClr>
              <a:buSzPct val="100000"/>
              <a:buFont typeface="Arial" panose="020B0604020202020204" pitchFamily="34" charset="0"/>
              <a:buChar char="•"/>
            </a:pPr>
            <a:r>
              <a:rPr lang="vi-VN" altLang="en-US" sz="1200" dirty="0">
                <a:latin typeface="Times New Roman" panose="02020603050405020304" pitchFamily="18" charset="0"/>
                <a:cs typeface="Times New Roman" panose="02020603050405020304" pitchFamily="18" charset="0"/>
              </a:rPr>
              <a:t>Chi phí sử dụng nước ngọt, bia, rượu tại các bữa ăn </a:t>
            </a:r>
          </a:p>
          <a:p>
            <a:pPr marL="259232" indent="-259232" algn="just">
              <a:buClr>
                <a:srgbClr val="000000"/>
              </a:buClr>
              <a:buSzPct val="100000"/>
              <a:buFont typeface="Arial" panose="020B0604020202020204" pitchFamily="34" charset="0"/>
              <a:buChar char="•"/>
            </a:pPr>
            <a:r>
              <a:rPr lang="nb-NO" altLang="en-US" sz="1200" dirty="0">
                <a:latin typeface="Times New Roman" panose="02020603050405020304" pitchFamily="18" charset="0"/>
                <a:cs typeface="Times New Roman" panose="02020603050405020304" pitchFamily="18" charset="0"/>
              </a:rPr>
              <a:t>Các chi phí cá nhân (điện thoại, giặt ủi, ăn uống ngoài chương trình…) và các chi phí phát sinh khác ngoài chương trình.</a:t>
            </a:r>
            <a:endParaRPr lang="en-US" altLang="en-US" sz="1200" dirty="0">
              <a:latin typeface="Times New Roman" panose="02020603050405020304" pitchFamily="18" charset="0"/>
              <a:cs typeface="Times New Roman" panose="02020603050405020304" pitchFamily="18" charset="0"/>
            </a:endParaRPr>
          </a:p>
          <a:p>
            <a:pPr marL="259232" indent="-259232" algn="just">
              <a:buClr>
                <a:srgbClr val="000000"/>
              </a:buClr>
              <a:buSzPct val="100000"/>
              <a:buFont typeface="Arial" panose="020B0604020202020204" pitchFamily="34" charset="0"/>
              <a:buChar char="•"/>
            </a:pPr>
            <a:r>
              <a:rPr lang="nb-NO" altLang="en-US" sz="1200" dirty="0">
                <a:latin typeface="Times New Roman" panose="02020603050405020304" pitchFamily="18" charset="0"/>
                <a:cs typeface="Times New Roman" panose="02020603050405020304" pitchFamily="18" charset="0"/>
              </a:rPr>
              <a:t>Chi phí phụ thu phòng đơn</a:t>
            </a:r>
          </a:p>
          <a:p>
            <a:pPr marL="259232" indent="-259232" algn="just">
              <a:buClr>
                <a:srgbClr val="000000"/>
              </a:buClr>
              <a:buSzPct val="100000"/>
              <a:buFont typeface="Arial" panose="020B0604020202020204" pitchFamily="34" charset="0"/>
              <a:buChar char="•"/>
            </a:pPr>
            <a:r>
              <a:rPr lang="nb-NO" altLang="en-US" sz="1200" dirty="0">
                <a:latin typeface="Times New Roman" panose="02020603050405020304" pitchFamily="18" charset="0"/>
                <a:cs typeface="Times New Roman" panose="02020603050405020304" pitchFamily="18" charset="0"/>
              </a:rPr>
              <a:t>Các chi phí khác không nằm trong phần bao gồm. </a:t>
            </a:r>
          </a:p>
          <a:p>
            <a:pPr algn="just">
              <a:buClr>
                <a:srgbClr val="000000"/>
              </a:buClr>
            </a:pPr>
            <a:r>
              <a:rPr lang="vi-VN" altLang="en-US" sz="1400" b="1" dirty="0">
                <a:solidFill>
                  <a:srgbClr val="D76213"/>
                </a:solidFill>
                <a:latin typeface="Times New Roman" panose="02020603050405020304" pitchFamily="18" charset="0"/>
                <a:cs typeface="Times New Roman" panose="02020603050405020304" pitchFamily="18" charset="0"/>
              </a:rPr>
              <a:t>LƯU Ý</a:t>
            </a:r>
            <a:r>
              <a:rPr lang="vi-VN" altLang="en-US" sz="1500" b="1" dirty="0">
                <a:solidFill>
                  <a:schemeClr val="accent2"/>
                </a:solidFill>
                <a:latin typeface="Times New Roman" panose="02020603050405020304" pitchFamily="18" charset="0"/>
                <a:cs typeface="Times New Roman" panose="02020603050405020304" pitchFamily="18" charset="0"/>
              </a:rPr>
              <a:t>:</a:t>
            </a:r>
          </a:p>
          <a:p>
            <a:pPr marL="259232" indent="-259232" algn="just">
              <a:buClr>
                <a:srgbClr val="000000"/>
              </a:buClr>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 </a:t>
            </a:r>
            <a:r>
              <a:rPr lang="vi-VN" altLang="en-US" sz="1200" dirty="0">
                <a:latin typeface="Times New Roman" panose="02020603050405020304" pitchFamily="18" charset="0"/>
                <a:cs typeface="Times New Roman" panose="02020603050405020304" pitchFamily="18" charset="0"/>
              </a:rPr>
              <a:t>Trật tự các điểm tham quan có thể thay đổi tùy theo tình hình thực tế của chuyến đi, nhưng vẫn đảm bảo thực hiện đầy đủ các điểm tham quan đã ghi trong chương trình.</a:t>
            </a:r>
            <a:endParaRPr lang="en-US" altLang="en-US" sz="1200" dirty="0">
              <a:latin typeface="Times New Roman" panose="02020603050405020304" pitchFamily="18" charset="0"/>
              <a:cs typeface="Times New Roman" panose="02020603050405020304" pitchFamily="18" charset="0"/>
            </a:endParaRPr>
          </a:p>
        </p:txBody>
      </p:sp>
      <p:graphicFrame>
        <p:nvGraphicFramePr>
          <p:cNvPr id="2" name="Picture Placeholder 3">
            <a:extLst>
              <a:ext uri="{FF2B5EF4-FFF2-40B4-BE49-F238E27FC236}">
                <a16:creationId xmlns:a16="http://schemas.microsoft.com/office/drawing/2014/main" id="{0119BBAE-D275-A2B2-AA6B-94E7B60F1E80}"/>
              </a:ext>
            </a:extLst>
          </p:cNvPr>
          <p:cNvGraphicFramePr>
            <a:graphicFrameLocks/>
          </p:cNvGraphicFramePr>
          <p:nvPr>
            <p:extLst>
              <p:ext uri="{D42A27DB-BD31-4B8C-83A1-F6EECF244321}">
                <p14:modId xmlns:p14="http://schemas.microsoft.com/office/powerpoint/2010/main" val="1657566921"/>
              </p:ext>
            </p:extLst>
          </p:nvPr>
        </p:nvGraphicFramePr>
        <p:xfrm>
          <a:off x="421949" y="3438060"/>
          <a:ext cx="6014101" cy="792696"/>
        </p:xfrm>
        <a:graphic>
          <a:graphicData uri="http://schemas.openxmlformats.org/drawingml/2006/table">
            <a:tbl>
              <a:tblPr firstRow="1" bandRow="1">
                <a:tableStyleId>{21E4AEA4-8DFA-4A89-87EB-49C32662AFE0}</a:tableStyleId>
              </a:tblPr>
              <a:tblGrid>
                <a:gridCol w="1840605">
                  <a:extLst>
                    <a:ext uri="{9D8B030D-6E8A-4147-A177-3AD203B41FA5}">
                      <a16:colId xmlns:a16="http://schemas.microsoft.com/office/drawing/2014/main" val="882401832"/>
                    </a:ext>
                  </a:extLst>
                </a:gridCol>
                <a:gridCol w="2003938">
                  <a:extLst>
                    <a:ext uri="{9D8B030D-6E8A-4147-A177-3AD203B41FA5}">
                      <a16:colId xmlns:a16="http://schemas.microsoft.com/office/drawing/2014/main" val="928040972"/>
                    </a:ext>
                  </a:extLst>
                </a:gridCol>
                <a:gridCol w="2169558">
                  <a:extLst>
                    <a:ext uri="{9D8B030D-6E8A-4147-A177-3AD203B41FA5}">
                      <a16:colId xmlns:a16="http://schemas.microsoft.com/office/drawing/2014/main" val="3264654133"/>
                    </a:ext>
                  </a:extLst>
                </a:gridCol>
              </a:tblGrid>
              <a:tr h="27453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r>
                        <a:rPr lang="en-US" sz="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 LỚN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r>
                        <a:rPr lang="en-US" sz="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TRẺ 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41528205"/>
                  </a:ext>
                </a:extLst>
              </a:tr>
              <a:tr h="370840">
                <a:tc>
                  <a:txBody>
                    <a:bodyPr/>
                    <a:lstStyle/>
                    <a:p>
                      <a:pPr algn="ctr"/>
                      <a:r>
                        <a:rPr lang="en-US" sz="1400" b="1" i="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18/02/2026 ( m2 </a:t>
                      </a:r>
                      <a:r>
                        <a:rPr lang="en-US" sz="1400" b="1" i="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Tết</a:t>
                      </a:r>
                      <a:r>
                        <a:rPr lang="en-US" sz="1400" b="1" i="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400" b="1" i="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âm</a:t>
                      </a:r>
                      <a:r>
                        <a:rPr lang="en-US" sz="1400" b="1" i="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400" b="1" i="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lịch</a:t>
                      </a:r>
                      <a:r>
                        <a:rPr lang="en-US" sz="1400" b="1" i="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400" b="1" i="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52.990.000 VND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400" b="1" i="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41.990.000 VND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78801133"/>
                  </a:ext>
                </a:extLst>
              </a:tr>
            </a:tbl>
          </a:graphicData>
        </a:graphic>
      </p:graphicFrame>
    </p:spTree>
    <p:extLst>
      <p:ext uri="{BB962C8B-B14F-4D97-AF65-F5344CB8AC3E}">
        <p14:creationId xmlns:p14="http://schemas.microsoft.com/office/powerpoint/2010/main" val="3026201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3263</TotalTime>
  <Words>1503</Words>
  <Application>Microsoft Office PowerPoint</Application>
  <PresentationFormat>On-screen Show (4:3)</PresentationFormat>
  <Paragraphs>73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#9Slide03 Bebas Neue Bold</vt:lpstr>
      <vt:lpstr>Arial</vt:lpstr>
      <vt:lpstr>Calibri</vt:lpstr>
      <vt:lpstr>Inter</vt:lpstr>
      <vt:lpstr>Roboto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Khanh Tuong</dc:creator>
  <cp:lastModifiedBy>ADMIN</cp:lastModifiedBy>
  <cp:revision>388</cp:revision>
  <dcterms:created xsi:type="dcterms:W3CDTF">2021-03-10T07:35:17Z</dcterms:created>
  <dcterms:modified xsi:type="dcterms:W3CDTF">2025-12-30T03:02:57Z</dcterms:modified>
</cp:coreProperties>
</file>